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odec Pro" panose="020B0604020202020204" charset="0"/>
      <p:regular r:id="rId16"/>
    </p:embeddedFont>
    <p:embeddedFont>
      <p:font typeface="Codec Pro Bold" panose="020B0604020202020204" charset="0"/>
      <p:regular r:id="rId17"/>
    </p:embeddedFont>
    <p:embeddedFont>
      <p:font typeface="DM Sans" pitchFamily="2" charset="0"/>
      <p:regular r:id="rId18"/>
    </p:embeddedFont>
    <p:embeddedFont>
      <p:font typeface="DM Sans Bold" panose="020B0604020202020204" charset="0"/>
      <p:regular r:id="rId19"/>
    </p:embeddedFont>
    <p:embeddedFont>
      <p:font typeface="DM Sans Bold Italics" panose="020B0604020202020204" charset="0"/>
      <p:regular r:id="rId20"/>
    </p:embeddedFont>
    <p:embeddedFont>
      <p:font typeface="Now" panose="020B0604020202020204" charset="0"/>
      <p:regular r:id="rId21"/>
    </p:embeddedFont>
    <p:embeddedFont>
      <p:font typeface="Now Bold" panose="020B0604020202020204" charset="0"/>
      <p:regular r:id="rId22"/>
    </p:embeddedFont>
    <p:embeddedFont>
      <p:font typeface="Poppins Light" panose="00000400000000000000" pitchFamily="2" charset="0"/>
      <p:regular r:id="rId23"/>
    </p:embeddedFont>
    <p:embeddedFont>
      <p:font typeface="Poppins Medium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p:cViewPr>
        <p:scale>
          <a:sx n="60" d="100"/>
          <a:sy n="60" d="100"/>
        </p:scale>
        <p:origin x="1158" y="-7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03/04/2024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909906"/>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alphaModFix amt="73000"/>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547410464"/>
              </p:ext>
            </p:extLst>
          </p:nvPr>
        </p:nvGraphicFramePr>
        <p:xfrm>
          <a:off x="1028700" y="8975941"/>
          <a:ext cx="16230600" cy="608509"/>
        </p:xfrm>
        <a:graphic>
          <a:graphicData uri="http://schemas.openxmlformats.org/drawingml/2006/table">
            <a:tbl>
              <a:tblPr/>
              <a:tblGrid>
                <a:gridCol w="16230600">
                  <a:extLst>
                    <a:ext uri="{9D8B030D-6E8A-4147-A177-3AD203B41FA5}">
                      <a16:colId xmlns:a16="http://schemas.microsoft.com/office/drawing/2014/main" val="20000"/>
                    </a:ext>
                  </a:extLst>
                </a:gridCol>
              </a:tblGrid>
              <a:tr h="608509">
                <a:tc>
                  <a:txBody>
                    <a:bodyPr/>
                    <a:lstStyle/>
                    <a:p>
                      <a:pPr algn="l">
                        <a:lnSpc>
                          <a:spcPts val="3359"/>
                        </a:lnSpc>
                        <a:defRPr/>
                      </a:pPr>
                      <a:r>
                        <a:rPr lang="en-US" sz="2399" dirty="0" err="1">
                          <a:solidFill>
                            <a:srgbClr val="FFFFFF"/>
                          </a:solidFill>
                          <a:latin typeface="Codec Pro Bold"/>
                        </a:rPr>
                        <a:t>Présenté</a:t>
                      </a:r>
                      <a:r>
                        <a:rPr lang="en-US" sz="2399" dirty="0">
                          <a:solidFill>
                            <a:srgbClr val="FFFFFF"/>
                          </a:solidFill>
                          <a:latin typeface="Codec Pro Bold"/>
                        </a:rPr>
                        <a:t> par:               Haroun </a:t>
                      </a:r>
                      <a:r>
                        <a:rPr lang="en-US" sz="2399" dirty="0" err="1">
                          <a:solidFill>
                            <a:srgbClr val="FFFFFF"/>
                          </a:solidFill>
                          <a:latin typeface="Codec Pro Bold"/>
                        </a:rPr>
                        <a:t>Cheriha</a:t>
                      </a:r>
                      <a:r>
                        <a:rPr lang="en-US" sz="2399" dirty="0">
                          <a:solidFill>
                            <a:srgbClr val="FFFFFF"/>
                          </a:solidFill>
                          <a:latin typeface="Codec Pro Bold"/>
                        </a:rPr>
                        <a:t>              Mouwafak Alioui              </a:t>
                      </a:r>
                      <a:r>
                        <a:rPr lang="en-US" sz="2399" dirty="0" err="1">
                          <a:solidFill>
                            <a:srgbClr val="FFFFFF"/>
                          </a:solidFill>
                          <a:latin typeface="Codec Pro Bold"/>
                        </a:rPr>
                        <a:t>Chayma</a:t>
                      </a:r>
                      <a:r>
                        <a:rPr lang="en-US" sz="2399" dirty="0">
                          <a:solidFill>
                            <a:srgbClr val="FFFFFF"/>
                          </a:solidFill>
                          <a:latin typeface="Codec Pro Bold"/>
                        </a:rPr>
                        <a:t> ben </a:t>
                      </a:r>
                      <a:r>
                        <a:rPr lang="en-US" sz="2399" dirty="0" err="1">
                          <a:solidFill>
                            <a:srgbClr val="FFFFFF"/>
                          </a:solidFill>
                          <a:latin typeface="Codec Pro Bold"/>
                        </a:rPr>
                        <a:t>Othmen</a:t>
                      </a:r>
                      <a:r>
                        <a:rPr lang="en-US" sz="2399" dirty="0">
                          <a:solidFill>
                            <a:srgbClr val="FFFFFF"/>
                          </a:solidFill>
                          <a:latin typeface="Codec Pro Bold"/>
                        </a:rPr>
                        <a:t>             Haifa </a:t>
                      </a:r>
                      <a:r>
                        <a:rPr lang="en-US" sz="2399" dirty="0" err="1">
                          <a:solidFill>
                            <a:srgbClr val="FFFFFF"/>
                          </a:solidFill>
                          <a:latin typeface="Codec Pro Bold"/>
                        </a:rPr>
                        <a:t>Taghouti</a:t>
                      </a:r>
                      <a:r>
                        <a:rPr lang="en-US" sz="2399" dirty="0">
                          <a:solidFill>
                            <a:srgbClr val="FFFFFF"/>
                          </a:solidFill>
                          <a:latin typeface="Codec Pro Bold"/>
                        </a:rPr>
                        <a:t> </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867965" y="3514125"/>
            <a:ext cx="16552071" cy="3772552"/>
          </a:xfrm>
          <a:prstGeom prst="rect">
            <a:avLst/>
          </a:prstGeom>
        </p:spPr>
        <p:txBody>
          <a:bodyPr lIns="0" tIns="0" rIns="0" bIns="0" rtlCol="0" anchor="t">
            <a:spAutoFit/>
          </a:bodyPr>
          <a:lstStyle/>
          <a:p>
            <a:pPr>
              <a:lnSpc>
                <a:spcPts val="9400"/>
              </a:lnSpc>
            </a:pPr>
            <a:r>
              <a:rPr lang="en-US" sz="9400">
                <a:solidFill>
                  <a:srgbClr val="FFFFFF"/>
                </a:solidFill>
                <a:latin typeface="Codec Pro Bold"/>
              </a:rPr>
              <a:t>STRATEGIE DE COUVERTURE CONTRE LE </a:t>
            </a:r>
            <a:r>
              <a:rPr lang="en-US" sz="9400">
                <a:solidFill>
                  <a:srgbClr val="65FFFF"/>
                </a:solidFill>
                <a:latin typeface="Codec Pro Bold"/>
              </a:rPr>
              <a:t>RISQUE </a:t>
            </a:r>
          </a:p>
          <a:p>
            <a:pPr>
              <a:lnSpc>
                <a:spcPts val="9400"/>
              </a:lnSpc>
            </a:pPr>
            <a:r>
              <a:rPr lang="en-US" sz="9400">
                <a:solidFill>
                  <a:srgbClr val="FFFFFF"/>
                </a:solidFill>
                <a:latin typeface="Codec Pro Bold"/>
              </a:rPr>
              <a:t>DE </a:t>
            </a:r>
            <a:r>
              <a:rPr lang="en-US" sz="9400">
                <a:solidFill>
                  <a:srgbClr val="65FFFF"/>
                </a:solidFill>
                <a:latin typeface="Codec Pro Bold"/>
              </a:rPr>
              <a:t>CHANGE </a:t>
            </a:r>
          </a:p>
        </p:txBody>
      </p:sp>
      <p:sp>
        <p:nvSpPr>
          <p:cNvPr id="6" name="Freeform 6"/>
          <p:cNvSpPr/>
          <p:nvPr/>
        </p:nvSpPr>
        <p:spPr>
          <a:xfrm>
            <a:off x="1028700" y="578094"/>
            <a:ext cx="4830449" cy="1906756"/>
          </a:xfrm>
          <a:custGeom>
            <a:avLst/>
            <a:gdLst/>
            <a:ahLst/>
            <a:cxnLst/>
            <a:rect l="l" t="t" r="r" b="b"/>
            <a:pathLst>
              <a:path w="4830449" h="1906756">
                <a:moveTo>
                  <a:pt x="0" y="0"/>
                </a:moveTo>
                <a:lnTo>
                  <a:pt x="4830449" y="0"/>
                </a:lnTo>
                <a:lnTo>
                  <a:pt x="4830449" y="1906757"/>
                </a:lnTo>
                <a:lnTo>
                  <a:pt x="0" y="1906757"/>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802088" y="3201416"/>
            <a:ext cx="10316958" cy="7105331"/>
          </a:xfrm>
          <a:prstGeom prst="rect">
            <a:avLst/>
          </a:prstGeom>
        </p:spPr>
      </p:pic>
      <p:sp>
        <p:nvSpPr>
          <p:cNvPr id="3" name="TextBox 3"/>
          <p:cNvSpPr txBox="1"/>
          <p:nvPr/>
        </p:nvSpPr>
        <p:spPr>
          <a:xfrm>
            <a:off x="1028700" y="2202007"/>
            <a:ext cx="16230600" cy="1112276"/>
          </a:xfrm>
          <a:prstGeom prst="rect">
            <a:avLst/>
          </a:prstGeom>
        </p:spPr>
        <p:txBody>
          <a:bodyPr lIns="0" tIns="0" rIns="0" bIns="0" rtlCol="0" anchor="t">
            <a:spAutoFit/>
          </a:bodyPr>
          <a:lstStyle/>
          <a:p>
            <a:pPr marL="0" lvl="0" indent="0">
              <a:lnSpc>
                <a:spcPts val="4318"/>
              </a:lnSpc>
              <a:spcBef>
                <a:spcPct val="0"/>
              </a:spcBef>
            </a:pPr>
            <a:r>
              <a:rPr lang="en-US" sz="3084">
                <a:solidFill>
                  <a:srgbClr val="FFFFFF"/>
                </a:solidFill>
                <a:latin typeface="Codec Pro"/>
              </a:rPr>
              <a:t>La société choisit initialement un ratio de couverture de 25%, 50%, 75%, 100%, qui peut être ajusté à 0% si nécessaire pour tirer parti des fluctuations du marché. </a:t>
            </a:r>
          </a:p>
        </p:txBody>
      </p:sp>
      <p:sp>
        <p:nvSpPr>
          <p:cNvPr id="4" name="Freeform 4"/>
          <p:cNvSpPr/>
          <p:nvPr/>
        </p:nvSpPr>
        <p:spPr>
          <a:xfrm rot="-2050751">
            <a:off x="-3093228" y="-1458254"/>
            <a:ext cx="11157285" cy="5558357"/>
          </a:xfrm>
          <a:custGeom>
            <a:avLst/>
            <a:gdLst/>
            <a:ahLst/>
            <a:cxnLst/>
            <a:rect l="l" t="t" r="r" b="b"/>
            <a:pathLst>
              <a:path w="11157285" h="5558357">
                <a:moveTo>
                  <a:pt x="0" y="0"/>
                </a:moveTo>
                <a:lnTo>
                  <a:pt x="11157286" y="0"/>
                </a:lnTo>
                <a:lnTo>
                  <a:pt x="11157286" y="5558357"/>
                </a:lnTo>
                <a:lnTo>
                  <a:pt x="0" y="5558357"/>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3466900"/>
            <a:ext cx="6295106" cy="5791400"/>
          </a:xfrm>
          <a:prstGeom prst="rect">
            <a:avLst/>
          </a:prstGeom>
        </p:spPr>
        <p:txBody>
          <a:bodyPr lIns="0" tIns="0" rIns="0" bIns="0" rtlCol="0" anchor="t">
            <a:spAutoFit/>
          </a:bodyPr>
          <a:lstStyle/>
          <a:p>
            <a:pPr>
              <a:lnSpc>
                <a:spcPts val="4188"/>
              </a:lnSpc>
            </a:pPr>
            <a:r>
              <a:rPr lang="en-US" sz="2992">
                <a:solidFill>
                  <a:srgbClr val="FFFFFF"/>
                </a:solidFill>
                <a:latin typeface="Codec Pro"/>
              </a:rPr>
              <a:t>Pour expliquer davantage, si nous fixons un ratio de couverture de 75% pour nos importations d'août (805 000 $), nous couvrirons </a:t>
            </a:r>
          </a:p>
          <a:p>
            <a:pPr>
              <a:lnSpc>
                <a:spcPts val="4188"/>
              </a:lnSpc>
            </a:pPr>
            <a:r>
              <a:rPr lang="en-US" sz="2992">
                <a:solidFill>
                  <a:srgbClr val="01EFE4"/>
                </a:solidFill>
                <a:latin typeface="Codec Pro"/>
              </a:rPr>
              <a:t>75%</a:t>
            </a:r>
            <a:r>
              <a:rPr lang="en-US" sz="2992">
                <a:solidFill>
                  <a:srgbClr val="FFFFFF"/>
                </a:solidFill>
                <a:latin typeface="Codec Pro"/>
              </a:rPr>
              <a:t> </a:t>
            </a:r>
            <a:r>
              <a:rPr lang="en-US" sz="2992">
                <a:solidFill>
                  <a:srgbClr val="01EFE4"/>
                </a:solidFill>
                <a:latin typeface="Codec Pro"/>
              </a:rPr>
              <a:t>de nos besoins</a:t>
            </a:r>
            <a:r>
              <a:rPr lang="en-US" sz="2992">
                <a:solidFill>
                  <a:srgbClr val="FFFFFF"/>
                </a:solidFill>
                <a:latin typeface="Codec Pro"/>
              </a:rPr>
              <a:t> en dollars, soit </a:t>
            </a:r>
          </a:p>
          <a:p>
            <a:pPr marL="0" lvl="0" indent="0">
              <a:lnSpc>
                <a:spcPts val="4188"/>
              </a:lnSpc>
              <a:spcBef>
                <a:spcPct val="0"/>
              </a:spcBef>
            </a:pPr>
            <a:r>
              <a:rPr lang="en-US" sz="2992">
                <a:solidFill>
                  <a:srgbClr val="FFFFFF"/>
                </a:solidFill>
                <a:latin typeface="Codec Pro"/>
              </a:rPr>
              <a:t>603 750 $ Nous répartirons cette somme sur </a:t>
            </a:r>
            <a:r>
              <a:rPr lang="en-US" sz="2992">
                <a:solidFill>
                  <a:srgbClr val="01EFE4"/>
                </a:solidFill>
                <a:latin typeface="Codec Pro"/>
              </a:rPr>
              <a:t>deux contrats</a:t>
            </a:r>
            <a:r>
              <a:rPr lang="en-US" sz="2992">
                <a:solidFill>
                  <a:srgbClr val="FFFFFF"/>
                </a:solidFill>
                <a:latin typeface="Codec Pro"/>
              </a:rPr>
              <a:t> à terme (maturité de </a:t>
            </a:r>
            <a:r>
              <a:rPr lang="en-US" sz="2992">
                <a:solidFill>
                  <a:srgbClr val="01EFE4"/>
                </a:solidFill>
                <a:latin typeface="Codec Pro"/>
              </a:rPr>
              <a:t>3 </a:t>
            </a:r>
            <a:r>
              <a:rPr lang="en-US" sz="2992">
                <a:solidFill>
                  <a:srgbClr val="FEFEFE"/>
                </a:solidFill>
                <a:latin typeface="Codec Pro"/>
              </a:rPr>
              <a:t>et</a:t>
            </a:r>
            <a:r>
              <a:rPr lang="en-US" sz="2992">
                <a:solidFill>
                  <a:srgbClr val="01EFE4"/>
                </a:solidFill>
                <a:latin typeface="Codec Pro"/>
              </a:rPr>
              <a:t> 2 mois</a:t>
            </a:r>
            <a:r>
              <a:rPr lang="en-US" sz="2992">
                <a:solidFill>
                  <a:srgbClr val="FFFFFF"/>
                </a:solidFill>
                <a:latin typeface="Codec Pro"/>
              </a:rPr>
              <a:t>) débutant en mai et juin, et nous achèterons les </a:t>
            </a:r>
            <a:r>
              <a:rPr lang="en-US" sz="2992">
                <a:solidFill>
                  <a:srgbClr val="01EFE4"/>
                </a:solidFill>
                <a:latin typeface="Codec Pro"/>
              </a:rPr>
              <a:t>25%</a:t>
            </a:r>
            <a:r>
              <a:rPr lang="en-US" sz="2992">
                <a:solidFill>
                  <a:srgbClr val="FFFFFF"/>
                </a:solidFill>
                <a:latin typeface="Codec Pro"/>
              </a:rPr>
              <a:t> restants sur le marché au comptant en août.</a:t>
            </a:r>
          </a:p>
        </p:txBody>
      </p:sp>
      <p:sp>
        <p:nvSpPr>
          <p:cNvPr id="6" name="TextBox 6"/>
          <p:cNvSpPr txBox="1"/>
          <p:nvPr/>
        </p:nvSpPr>
        <p:spPr>
          <a:xfrm>
            <a:off x="1028700" y="712912"/>
            <a:ext cx="10635445" cy="1254124"/>
          </a:xfrm>
          <a:prstGeom prst="rect">
            <a:avLst/>
          </a:prstGeom>
        </p:spPr>
        <p:txBody>
          <a:bodyPr lIns="0" tIns="0" rIns="0" bIns="0" rtlCol="0" anchor="t">
            <a:spAutoFit/>
          </a:bodyPr>
          <a:lstStyle/>
          <a:p>
            <a:pPr>
              <a:lnSpc>
                <a:spcPts val="8499"/>
              </a:lnSpc>
            </a:pPr>
            <a:r>
              <a:rPr lang="en-US" sz="8499">
                <a:solidFill>
                  <a:srgbClr val="FFFFFF"/>
                </a:solidFill>
                <a:latin typeface="Codec Pro Bold"/>
              </a:rPr>
              <a:t>HEDGE RATIO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179278" flipH="1">
            <a:off x="-193703" y="-1898479"/>
            <a:ext cx="18675406" cy="6782761"/>
          </a:xfrm>
          <a:custGeom>
            <a:avLst/>
            <a:gdLst/>
            <a:ahLst/>
            <a:cxnLst/>
            <a:rect l="l" t="t" r="r" b="b"/>
            <a:pathLst>
              <a:path w="18675406" h="6782761">
                <a:moveTo>
                  <a:pt x="18675406" y="0"/>
                </a:moveTo>
                <a:lnTo>
                  <a:pt x="0" y="0"/>
                </a:lnTo>
                <a:lnTo>
                  <a:pt x="0" y="6782762"/>
                </a:lnTo>
                <a:lnTo>
                  <a:pt x="18675406" y="6782762"/>
                </a:lnTo>
                <a:lnTo>
                  <a:pt x="186754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718084" y="8364172"/>
            <a:ext cx="9541216" cy="1731107"/>
            <a:chOff x="0" y="0"/>
            <a:chExt cx="12721621" cy="2308142"/>
          </a:xfrm>
        </p:grpSpPr>
        <p:sp>
          <p:nvSpPr>
            <p:cNvPr id="4" name="Freeform 4"/>
            <p:cNvSpPr/>
            <p:nvPr/>
          </p:nvSpPr>
          <p:spPr>
            <a:xfrm>
              <a:off x="0" y="0"/>
              <a:ext cx="12721621" cy="2308142"/>
            </a:xfrm>
            <a:custGeom>
              <a:avLst/>
              <a:gdLst/>
              <a:ahLst/>
              <a:cxnLst/>
              <a:rect l="l" t="t" r="r" b="b"/>
              <a:pathLst>
                <a:path w="12721621" h="2308142">
                  <a:moveTo>
                    <a:pt x="0" y="0"/>
                  </a:moveTo>
                  <a:lnTo>
                    <a:pt x="12721621" y="0"/>
                  </a:lnTo>
                  <a:lnTo>
                    <a:pt x="12721621" y="2308142"/>
                  </a:lnTo>
                  <a:lnTo>
                    <a:pt x="0" y="230814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rot="-1502736">
              <a:off x="11610991" y="912867"/>
              <a:ext cx="447461" cy="274183"/>
              <a:chOff x="0" y="0"/>
              <a:chExt cx="1160665" cy="711200"/>
            </a:xfrm>
          </p:grpSpPr>
          <p:sp>
            <p:nvSpPr>
              <p:cNvPr id="6" name="Freeform 6"/>
              <p:cNvSpPr/>
              <p:nvPr/>
            </p:nvSpPr>
            <p:spPr>
              <a:xfrm>
                <a:off x="0" y="0"/>
                <a:ext cx="1160665" cy="711200"/>
              </a:xfrm>
              <a:custGeom>
                <a:avLst/>
                <a:gdLst/>
                <a:ahLst/>
                <a:cxnLst/>
                <a:rect l="l" t="t" r="r" b="b"/>
                <a:pathLst>
                  <a:path w="1160665" h="711200">
                    <a:moveTo>
                      <a:pt x="580333" y="711200"/>
                    </a:moveTo>
                    <a:lnTo>
                      <a:pt x="1160665" y="0"/>
                    </a:lnTo>
                    <a:lnTo>
                      <a:pt x="0" y="0"/>
                    </a:lnTo>
                    <a:lnTo>
                      <a:pt x="580333" y="711200"/>
                    </a:lnTo>
                    <a:close/>
                  </a:path>
                </a:pathLst>
              </a:custGeom>
              <a:solidFill>
                <a:srgbClr val="01EFE4"/>
              </a:solidFill>
            </p:spPr>
            <p:txBody>
              <a:bodyPr/>
              <a:lstStyle/>
              <a:p>
                <a:endParaRPr lang="en-US"/>
              </a:p>
            </p:txBody>
          </p:sp>
          <p:sp>
            <p:nvSpPr>
              <p:cNvPr id="7" name="TextBox 7"/>
              <p:cNvSpPr txBox="1"/>
              <p:nvPr/>
            </p:nvSpPr>
            <p:spPr>
              <a:xfrm>
                <a:off x="181354" y="12700"/>
                <a:ext cx="797957" cy="368300"/>
              </a:xfrm>
              <a:prstGeom prst="rect">
                <a:avLst/>
              </a:prstGeom>
            </p:spPr>
            <p:txBody>
              <a:bodyPr lIns="50800" tIns="50800" rIns="50800" bIns="50800" rtlCol="0" anchor="ctr"/>
              <a:lstStyle/>
              <a:p>
                <a:pPr algn="ctr">
                  <a:lnSpc>
                    <a:spcPts val="2605"/>
                  </a:lnSpc>
                </a:pPr>
                <a:endParaRPr/>
              </a:p>
            </p:txBody>
          </p:sp>
        </p:grpSp>
      </p:grpSp>
      <p:sp>
        <p:nvSpPr>
          <p:cNvPr id="8" name="TextBox 8"/>
          <p:cNvSpPr txBox="1"/>
          <p:nvPr/>
        </p:nvSpPr>
        <p:spPr>
          <a:xfrm>
            <a:off x="1028700" y="3230774"/>
            <a:ext cx="16230600" cy="4731783"/>
          </a:xfrm>
          <a:prstGeom prst="rect">
            <a:avLst/>
          </a:prstGeom>
        </p:spPr>
        <p:txBody>
          <a:bodyPr lIns="0" tIns="0" rIns="0" bIns="0" rtlCol="0" anchor="t">
            <a:spAutoFit/>
          </a:bodyPr>
          <a:lstStyle/>
          <a:p>
            <a:pPr>
              <a:lnSpc>
                <a:spcPts val="4688"/>
              </a:lnSpc>
            </a:pPr>
            <a:r>
              <a:rPr lang="en-US" sz="3348">
                <a:solidFill>
                  <a:srgbClr val="FFFFFF"/>
                </a:solidFill>
                <a:latin typeface="Codec Pro"/>
              </a:rPr>
              <a:t>Les marchés des matières premières et des changes sont sujets à des variations importantes. De plus, la nature dynamique de notre industrie peut entraîner des changements dans nos prévisions.</a:t>
            </a:r>
          </a:p>
          <a:p>
            <a:pPr>
              <a:lnSpc>
                <a:spcPts val="4688"/>
              </a:lnSpc>
            </a:pPr>
            <a:endParaRPr lang="en-US" sz="3348">
              <a:solidFill>
                <a:srgbClr val="FFFFFF"/>
              </a:solidFill>
              <a:latin typeface="Codec Pro"/>
            </a:endParaRPr>
          </a:p>
          <a:p>
            <a:pPr marL="0" lvl="0" indent="0">
              <a:lnSpc>
                <a:spcPts val="4688"/>
              </a:lnSpc>
              <a:spcBef>
                <a:spcPct val="0"/>
              </a:spcBef>
            </a:pPr>
            <a:r>
              <a:rPr lang="en-US" sz="3348">
                <a:solidFill>
                  <a:srgbClr val="FFFFFF"/>
                </a:solidFill>
                <a:latin typeface="Codec Pro"/>
              </a:rPr>
              <a:t>En répartissant nos besoins de manière structurée, nous pouvons absorber les mouvements des taux de change qui pourraient se produire contre nous. Nous pouvons également profiter de mouvements favorables, en réallouant nos contrats à terme en fonction des conditions du marché.</a:t>
            </a:r>
          </a:p>
        </p:txBody>
      </p:sp>
      <p:sp>
        <p:nvSpPr>
          <p:cNvPr id="9" name="TextBox 9"/>
          <p:cNvSpPr txBox="1"/>
          <p:nvPr/>
        </p:nvSpPr>
        <p:spPr>
          <a:xfrm>
            <a:off x="1028700" y="777474"/>
            <a:ext cx="16110206" cy="2089785"/>
          </a:xfrm>
          <a:prstGeom prst="rect">
            <a:avLst/>
          </a:prstGeom>
        </p:spPr>
        <p:txBody>
          <a:bodyPr lIns="0" tIns="0" rIns="0" bIns="0" rtlCol="0" anchor="t">
            <a:spAutoFit/>
          </a:bodyPr>
          <a:lstStyle/>
          <a:p>
            <a:pPr algn="just">
              <a:lnSpc>
                <a:spcPts val="5400"/>
              </a:lnSpc>
            </a:pPr>
            <a:r>
              <a:rPr lang="en-US" sz="4500">
                <a:solidFill>
                  <a:srgbClr val="FFFFFF"/>
                </a:solidFill>
                <a:latin typeface="Now Bold"/>
              </a:rPr>
              <a:t>POURQUOI DIVISER NOTRE COUVERTURE EN DEUX CONTRATS À TERME AVEC DES ÉCHÉANCES DIFFÉRENTES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537695" y="3584051"/>
          <a:ext cx="15212610" cy="2089100"/>
        </p:xfrm>
        <a:graphic>
          <a:graphicData uri="http://schemas.openxmlformats.org/drawingml/2006/table">
            <a:tbl>
              <a:tblPr/>
              <a:tblGrid>
                <a:gridCol w="2173230">
                  <a:extLst>
                    <a:ext uri="{9D8B030D-6E8A-4147-A177-3AD203B41FA5}">
                      <a16:colId xmlns:a16="http://schemas.microsoft.com/office/drawing/2014/main" val="20000"/>
                    </a:ext>
                  </a:extLst>
                </a:gridCol>
                <a:gridCol w="2173230">
                  <a:extLst>
                    <a:ext uri="{9D8B030D-6E8A-4147-A177-3AD203B41FA5}">
                      <a16:colId xmlns:a16="http://schemas.microsoft.com/office/drawing/2014/main" val="20001"/>
                    </a:ext>
                  </a:extLst>
                </a:gridCol>
                <a:gridCol w="2173230">
                  <a:extLst>
                    <a:ext uri="{9D8B030D-6E8A-4147-A177-3AD203B41FA5}">
                      <a16:colId xmlns:a16="http://schemas.microsoft.com/office/drawing/2014/main" val="20002"/>
                    </a:ext>
                  </a:extLst>
                </a:gridCol>
                <a:gridCol w="2173230">
                  <a:extLst>
                    <a:ext uri="{9D8B030D-6E8A-4147-A177-3AD203B41FA5}">
                      <a16:colId xmlns:a16="http://schemas.microsoft.com/office/drawing/2014/main" val="20003"/>
                    </a:ext>
                  </a:extLst>
                </a:gridCol>
                <a:gridCol w="2173230">
                  <a:extLst>
                    <a:ext uri="{9D8B030D-6E8A-4147-A177-3AD203B41FA5}">
                      <a16:colId xmlns:a16="http://schemas.microsoft.com/office/drawing/2014/main" val="20004"/>
                    </a:ext>
                  </a:extLst>
                </a:gridCol>
                <a:gridCol w="2173230">
                  <a:extLst>
                    <a:ext uri="{9D8B030D-6E8A-4147-A177-3AD203B41FA5}">
                      <a16:colId xmlns:a16="http://schemas.microsoft.com/office/drawing/2014/main" val="20005"/>
                    </a:ext>
                  </a:extLst>
                </a:gridCol>
                <a:gridCol w="2173230">
                  <a:extLst>
                    <a:ext uri="{9D8B030D-6E8A-4147-A177-3AD203B41FA5}">
                      <a16:colId xmlns:a16="http://schemas.microsoft.com/office/drawing/2014/main" val="20006"/>
                    </a:ext>
                  </a:extLst>
                </a:gridCol>
              </a:tblGrid>
              <a:tr h="953973">
                <a:tc rowSpan="2">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Janvier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Février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Mars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Avril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Mai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Juin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35127">
                <a:tc vMerge="1">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$155k 2mois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$140k 3mois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$140k 2mois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$139k 3mois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$139k 2mois</a:t>
                      </a:r>
                      <a:endParaRPr lang="en-US" sz="1100"/>
                    </a:p>
                    <a:p>
                      <a:pPr algn="ctr">
                        <a:lnSpc>
                          <a:spcPts val="2642"/>
                        </a:lnSpc>
                      </a:pPr>
                      <a:r>
                        <a:rPr lang="en-US" sz="1887">
                          <a:solidFill>
                            <a:srgbClr val="65FFFF"/>
                          </a:solidFill>
                          <a:latin typeface="DM Sans Bold"/>
                        </a:rPr>
                        <a:t>$201.5k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$201.5k 2mois</a:t>
                      </a:r>
                      <a:endParaRPr lang="en-US" sz="1100"/>
                    </a:p>
                    <a:p>
                      <a:pPr algn="ctr">
                        <a:lnSpc>
                          <a:spcPts val="2642"/>
                        </a:lnSpc>
                      </a:pPr>
                      <a:r>
                        <a:rPr lang="en-US" sz="1887">
                          <a:solidFill>
                            <a:srgbClr val="65FFFF"/>
                          </a:solidFill>
                          <a:latin typeface="DM Sans Bold"/>
                        </a:rPr>
                        <a:t>$297.5k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999681" y="2188161"/>
            <a:ext cx="14288638" cy="613927"/>
          </a:xfrm>
          <a:prstGeom prst="rect">
            <a:avLst/>
          </a:prstGeom>
        </p:spPr>
        <p:txBody>
          <a:bodyPr lIns="0" tIns="0" rIns="0" bIns="0" rtlCol="0" anchor="t">
            <a:spAutoFit/>
          </a:bodyPr>
          <a:lstStyle/>
          <a:p>
            <a:pPr marL="0" lvl="0" indent="0" algn="ctr">
              <a:lnSpc>
                <a:spcPts val="2381"/>
              </a:lnSpc>
              <a:spcBef>
                <a:spcPct val="0"/>
              </a:spcBef>
            </a:pPr>
            <a:r>
              <a:rPr lang="en-US" sz="1701">
                <a:solidFill>
                  <a:srgbClr val="FFFFFF"/>
                </a:solidFill>
                <a:latin typeface="Codec Pro Bold"/>
              </a:rPr>
              <a:t>Les dates sont affichées par mois pour mettre en évidence la flexibilité du programme face aux variations des variables du marché. Sur la page 'Hedge' dans le tableau de bord </a:t>
            </a:r>
            <a:r>
              <a:rPr lang="en-US" sz="1701" u="sng">
                <a:solidFill>
                  <a:srgbClr val="FFFFFF"/>
                </a:solidFill>
                <a:latin typeface="Codec Pro Bold"/>
              </a:rPr>
              <a:t>Excel</a:t>
            </a:r>
            <a:r>
              <a:rPr lang="en-US" sz="1701">
                <a:solidFill>
                  <a:srgbClr val="FFFFFF"/>
                </a:solidFill>
                <a:latin typeface="Codec Pro Bold"/>
              </a:rPr>
              <a:t>, vous trouverez un tableau dynamique où vous pouvez tester différents taux de couverture.</a:t>
            </a:r>
          </a:p>
        </p:txBody>
      </p:sp>
      <p:sp>
        <p:nvSpPr>
          <p:cNvPr id="5" name="TextBox 5"/>
          <p:cNvSpPr txBox="1"/>
          <p:nvPr/>
        </p:nvSpPr>
        <p:spPr>
          <a:xfrm>
            <a:off x="1230834" y="981075"/>
            <a:ext cx="15826333" cy="1273761"/>
          </a:xfrm>
          <a:prstGeom prst="rect">
            <a:avLst/>
          </a:prstGeom>
        </p:spPr>
        <p:txBody>
          <a:bodyPr lIns="0" tIns="0" rIns="0" bIns="0" rtlCol="0" anchor="t">
            <a:spAutoFit/>
          </a:bodyPr>
          <a:lstStyle/>
          <a:p>
            <a:pPr algn="ctr">
              <a:lnSpc>
                <a:spcPts val="8850"/>
              </a:lnSpc>
            </a:pPr>
            <a:r>
              <a:rPr lang="en-US" sz="8046">
                <a:solidFill>
                  <a:srgbClr val="2667FF"/>
                </a:solidFill>
                <a:latin typeface="Codec Pro Bold"/>
              </a:rPr>
              <a:t>Programme </a:t>
            </a:r>
            <a:r>
              <a:rPr lang="en-US" sz="8046">
                <a:solidFill>
                  <a:srgbClr val="FEFEFE"/>
                </a:solidFill>
                <a:latin typeface="Codec Pro Bold"/>
              </a:rPr>
              <a:t>d</a:t>
            </a:r>
            <a:r>
              <a:rPr lang="en-US" sz="8046">
                <a:solidFill>
                  <a:srgbClr val="FFFFFF"/>
                </a:solidFill>
                <a:latin typeface="Codec Pro Bold"/>
              </a:rPr>
              <a:t>e couverture </a:t>
            </a:r>
            <a:r>
              <a:rPr lang="en-US" sz="8046">
                <a:solidFill>
                  <a:srgbClr val="65FFFF"/>
                </a:solidFill>
                <a:latin typeface="Codec Pro Bold"/>
              </a:rPr>
              <a:t>USD</a:t>
            </a:r>
          </a:p>
        </p:txBody>
      </p:sp>
      <p:graphicFrame>
        <p:nvGraphicFramePr>
          <p:cNvPr id="6" name="Table 6"/>
          <p:cNvGraphicFramePr>
            <a:graphicFrameLocks noGrp="1"/>
          </p:cNvGraphicFramePr>
          <p:nvPr/>
        </p:nvGraphicFramePr>
        <p:xfrm>
          <a:off x="1537695" y="6455025"/>
          <a:ext cx="15212610" cy="2089100"/>
        </p:xfrm>
        <a:graphic>
          <a:graphicData uri="http://schemas.openxmlformats.org/drawingml/2006/table">
            <a:tbl>
              <a:tblPr/>
              <a:tblGrid>
                <a:gridCol w="2173230">
                  <a:extLst>
                    <a:ext uri="{9D8B030D-6E8A-4147-A177-3AD203B41FA5}">
                      <a16:colId xmlns:a16="http://schemas.microsoft.com/office/drawing/2014/main" val="20000"/>
                    </a:ext>
                  </a:extLst>
                </a:gridCol>
                <a:gridCol w="2173230">
                  <a:extLst>
                    <a:ext uri="{9D8B030D-6E8A-4147-A177-3AD203B41FA5}">
                      <a16:colId xmlns:a16="http://schemas.microsoft.com/office/drawing/2014/main" val="20001"/>
                    </a:ext>
                  </a:extLst>
                </a:gridCol>
                <a:gridCol w="2173230">
                  <a:extLst>
                    <a:ext uri="{9D8B030D-6E8A-4147-A177-3AD203B41FA5}">
                      <a16:colId xmlns:a16="http://schemas.microsoft.com/office/drawing/2014/main" val="20002"/>
                    </a:ext>
                  </a:extLst>
                </a:gridCol>
                <a:gridCol w="2173230">
                  <a:extLst>
                    <a:ext uri="{9D8B030D-6E8A-4147-A177-3AD203B41FA5}">
                      <a16:colId xmlns:a16="http://schemas.microsoft.com/office/drawing/2014/main" val="20003"/>
                    </a:ext>
                  </a:extLst>
                </a:gridCol>
                <a:gridCol w="2173230">
                  <a:extLst>
                    <a:ext uri="{9D8B030D-6E8A-4147-A177-3AD203B41FA5}">
                      <a16:colId xmlns:a16="http://schemas.microsoft.com/office/drawing/2014/main" val="20004"/>
                    </a:ext>
                  </a:extLst>
                </a:gridCol>
                <a:gridCol w="2173230">
                  <a:extLst>
                    <a:ext uri="{9D8B030D-6E8A-4147-A177-3AD203B41FA5}">
                      <a16:colId xmlns:a16="http://schemas.microsoft.com/office/drawing/2014/main" val="20005"/>
                    </a:ext>
                  </a:extLst>
                </a:gridCol>
                <a:gridCol w="2173230">
                  <a:extLst>
                    <a:ext uri="{9D8B030D-6E8A-4147-A177-3AD203B41FA5}">
                      <a16:colId xmlns:a16="http://schemas.microsoft.com/office/drawing/2014/main" val="20006"/>
                    </a:ext>
                  </a:extLst>
                </a:gridCol>
              </a:tblGrid>
              <a:tr h="953973">
                <a:tc rowSpan="2">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Juillet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Aout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Septembre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Octobre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Novembre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Décembre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35127">
                <a:tc vMerge="1">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$297.5k 2mois</a:t>
                      </a:r>
                      <a:endParaRPr lang="en-US" sz="1100"/>
                    </a:p>
                    <a:p>
                      <a:pPr algn="ctr">
                        <a:lnSpc>
                          <a:spcPts val="2642"/>
                        </a:lnSpc>
                      </a:pPr>
                      <a:r>
                        <a:rPr lang="en-US" sz="1887">
                          <a:solidFill>
                            <a:srgbClr val="65FFFF"/>
                          </a:solidFill>
                          <a:latin typeface="DM Sans Bold"/>
                        </a:rPr>
                        <a:t>$347.5k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$347.5k 2mois</a:t>
                      </a:r>
                      <a:endParaRPr lang="en-US" sz="1100"/>
                    </a:p>
                    <a:p>
                      <a:pPr algn="ctr">
                        <a:lnSpc>
                          <a:spcPts val="2642"/>
                        </a:lnSpc>
                      </a:pPr>
                      <a:r>
                        <a:rPr lang="en-US" sz="1887">
                          <a:solidFill>
                            <a:srgbClr val="65FFFF"/>
                          </a:solidFill>
                          <a:latin typeface="DM Sans Bold"/>
                        </a:rPr>
                        <a:t>$362.5k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$362.5k 2mois</a:t>
                      </a:r>
                      <a:endParaRPr lang="en-US" sz="1100"/>
                    </a:p>
                    <a:p>
                      <a:pPr algn="ctr">
                        <a:lnSpc>
                          <a:spcPts val="2642"/>
                        </a:lnSpc>
                      </a:pPr>
                      <a:r>
                        <a:rPr lang="en-US" sz="1887">
                          <a:solidFill>
                            <a:srgbClr val="65FFFF"/>
                          </a:solidFill>
                          <a:latin typeface="DM Sans Bold"/>
                        </a:rPr>
                        <a:t>$372.5k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$372.5k 2mois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gridSpan="2">
                  <a:txBody>
                    <a:bodyPr/>
                    <a:lstStyle/>
                    <a:p>
                      <a:pPr algn="ctr">
                        <a:lnSpc>
                          <a:spcPts val="2642"/>
                        </a:lnSpc>
                        <a:defRPr/>
                      </a:pPr>
                      <a:r>
                        <a:rPr lang="en-US" sz="1887">
                          <a:solidFill>
                            <a:srgbClr val="FFFFFF"/>
                          </a:solidFill>
                          <a:latin typeface="DM Sans"/>
                        </a:rPr>
                        <a:t>dépend des prévisions de 2025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hMerge="1">
                  <a:txBody>
                    <a:bodyPr/>
                    <a:lstStyle/>
                    <a:p>
                      <a:pPr algn="ctr">
                        <a:lnSpc>
                          <a:spcPts val="2642"/>
                        </a:lnSpc>
                        <a:defRPr/>
                      </a:pPr>
                      <a:r>
                        <a:rPr lang="en-US" sz="1887">
                          <a:solidFill>
                            <a:srgbClr val="FFFFFF"/>
                          </a:solidFill>
                          <a:latin typeface="DM Sans"/>
                        </a:rPr>
                        <a:t>dépend des prévisions de 2025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537695" y="3584051"/>
          <a:ext cx="15212610" cy="2089100"/>
        </p:xfrm>
        <a:graphic>
          <a:graphicData uri="http://schemas.openxmlformats.org/drawingml/2006/table">
            <a:tbl>
              <a:tblPr/>
              <a:tblGrid>
                <a:gridCol w="2173230">
                  <a:extLst>
                    <a:ext uri="{9D8B030D-6E8A-4147-A177-3AD203B41FA5}">
                      <a16:colId xmlns:a16="http://schemas.microsoft.com/office/drawing/2014/main" val="20000"/>
                    </a:ext>
                  </a:extLst>
                </a:gridCol>
                <a:gridCol w="2173230">
                  <a:extLst>
                    <a:ext uri="{9D8B030D-6E8A-4147-A177-3AD203B41FA5}">
                      <a16:colId xmlns:a16="http://schemas.microsoft.com/office/drawing/2014/main" val="20001"/>
                    </a:ext>
                  </a:extLst>
                </a:gridCol>
                <a:gridCol w="2173230">
                  <a:extLst>
                    <a:ext uri="{9D8B030D-6E8A-4147-A177-3AD203B41FA5}">
                      <a16:colId xmlns:a16="http://schemas.microsoft.com/office/drawing/2014/main" val="20002"/>
                    </a:ext>
                  </a:extLst>
                </a:gridCol>
                <a:gridCol w="2173230">
                  <a:extLst>
                    <a:ext uri="{9D8B030D-6E8A-4147-A177-3AD203B41FA5}">
                      <a16:colId xmlns:a16="http://schemas.microsoft.com/office/drawing/2014/main" val="20003"/>
                    </a:ext>
                  </a:extLst>
                </a:gridCol>
                <a:gridCol w="2173230">
                  <a:extLst>
                    <a:ext uri="{9D8B030D-6E8A-4147-A177-3AD203B41FA5}">
                      <a16:colId xmlns:a16="http://schemas.microsoft.com/office/drawing/2014/main" val="20004"/>
                    </a:ext>
                  </a:extLst>
                </a:gridCol>
                <a:gridCol w="2173230">
                  <a:extLst>
                    <a:ext uri="{9D8B030D-6E8A-4147-A177-3AD203B41FA5}">
                      <a16:colId xmlns:a16="http://schemas.microsoft.com/office/drawing/2014/main" val="20005"/>
                    </a:ext>
                  </a:extLst>
                </a:gridCol>
                <a:gridCol w="2173230">
                  <a:extLst>
                    <a:ext uri="{9D8B030D-6E8A-4147-A177-3AD203B41FA5}">
                      <a16:colId xmlns:a16="http://schemas.microsoft.com/office/drawing/2014/main" val="20006"/>
                    </a:ext>
                  </a:extLst>
                </a:gridCol>
              </a:tblGrid>
              <a:tr h="953973">
                <a:tc rowSpan="2">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Janvier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Février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Mars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Avril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Mai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Juin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35127">
                <a:tc vMerge="1">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€263k 2mois</a:t>
                      </a:r>
                      <a:endParaRPr lang="en-US" sz="1100"/>
                    </a:p>
                    <a:p>
                      <a:pPr algn="ctr">
                        <a:lnSpc>
                          <a:spcPts val="2642"/>
                        </a:lnSpc>
                      </a:pPr>
                      <a:r>
                        <a:rPr lang="en-US" sz="1887">
                          <a:solidFill>
                            <a:srgbClr val="65FFFF"/>
                          </a:solidFill>
                          <a:latin typeface="DM Sans Bold"/>
                        </a:rPr>
                        <a:t>€111.3k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€111.3k 2mois</a:t>
                      </a:r>
                      <a:endParaRPr lang="en-US" sz="1100"/>
                    </a:p>
                    <a:p>
                      <a:pPr algn="ctr">
                        <a:lnSpc>
                          <a:spcPts val="2642"/>
                        </a:lnSpc>
                      </a:pPr>
                      <a:r>
                        <a:rPr lang="en-US" sz="1887">
                          <a:solidFill>
                            <a:srgbClr val="65FFFF"/>
                          </a:solidFill>
                          <a:latin typeface="DM Sans Bold"/>
                        </a:rPr>
                        <a:t>€148k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€148k 2mois</a:t>
                      </a:r>
                      <a:endParaRPr lang="en-US" sz="1100"/>
                    </a:p>
                    <a:p>
                      <a:pPr algn="ctr">
                        <a:lnSpc>
                          <a:spcPts val="2642"/>
                        </a:lnSpc>
                      </a:pPr>
                      <a:r>
                        <a:rPr lang="en-US" sz="1887">
                          <a:solidFill>
                            <a:srgbClr val="65FFFF"/>
                          </a:solidFill>
                          <a:latin typeface="DM Sans Bold"/>
                        </a:rPr>
                        <a:t>€115.5k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€115.5k 2mois</a:t>
                      </a:r>
                      <a:endParaRPr lang="en-US" sz="1100"/>
                    </a:p>
                    <a:p>
                      <a:pPr algn="ctr">
                        <a:lnSpc>
                          <a:spcPts val="2642"/>
                        </a:lnSpc>
                      </a:pPr>
                      <a:r>
                        <a:rPr lang="en-US" sz="1887">
                          <a:solidFill>
                            <a:srgbClr val="65FFFF"/>
                          </a:solidFill>
                          <a:latin typeface="DM Sans Bold"/>
                        </a:rPr>
                        <a:t>€163.8k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€163.8k 2mois</a:t>
                      </a:r>
                      <a:endParaRPr lang="en-US" sz="1100"/>
                    </a:p>
                    <a:p>
                      <a:pPr algn="ctr">
                        <a:lnSpc>
                          <a:spcPts val="2642"/>
                        </a:lnSpc>
                      </a:pPr>
                      <a:r>
                        <a:rPr lang="en-US" sz="1887">
                          <a:solidFill>
                            <a:srgbClr val="65FFFF"/>
                          </a:solidFill>
                          <a:latin typeface="DM Sans Bold"/>
                        </a:rPr>
                        <a:t>€184.8k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€184.8k 2mois</a:t>
                      </a:r>
                      <a:endParaRPr lang="en-US" sz="1100"/>
                    </a:p>
                    <a:p>
                      <a:pPr algn="ctr">
                        <a:lnSpc>
                          <a:spcPts val="2642"/>
                        </a:lnSpc>
                      </a:pPr>
                      <a:r>
                        <a:rPr lang="en-US" sz="1887">
                          <a:solidFill>
                            <a:srgbClr val="65FFFF"/>
                          </a:solidFill>
                          <a:latin typeface="DM Sans Bold"/>
                        </a:rPr>
                        <a:t>€201.3k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230834" y="981075"/>
            <a:ext cx="16028466" cy="1273761"/>
          </a:xfrm>
          <a:prstGeom prst="rect">
            <a:avLst/>
          </a:prstGeom>
        </p:spPr>
        <p:txBody>
          <a:bodyPr lIns="0" tIns="0" rIns="0" bIns="0" rtlCol="0" anchor="t">
            <a:spAutoFit/>
          </a:bodyPr>
          <a:lstStyle/>
          <a:p>
            <a:pPr algn="ctr">
              <a:lnSpc>
                <a:spcPts val="8850"/>
              </a:lnSpc>
            </a:pPr>
            <a:r>
              <a:rPr lang="en-US" sz="8046">
                <a:solidFill>
                  <a:srgbClr val="2667FF"/>
                </a:solidFill>
                <a:latin typeface="Codec Pro Bold"/>
              </a:rPr>
              <a:t>Programme </a:t>
            </a:r>
            <a:r>
              <a:rPr lang="en-US" sz="8046">
                <a:solidFill>
                  <a:srgbClr val="FEFEFE"/>
                </a:solidFill>
                <a:latin typeface="Codec Pro Bold"/>
              </a:rPr>
              <a:t>d</a:t>
            </a:r>
            <a:r>
              <a:rPr lang="en-US" sz="8046">
                <a:solidFill>
                  <a:srgbClr val="FFFFFF"/>
                </a:solidFill>
                <a:latin typeface="Codec Pro Bold"/>
              </a:rPr>
              <a:t>e couverture </a:t>
            </a:r>
            <a:r>
              <a:rPr lang="en-US" sz="8046">
                <a:solidFill>
                  <a:srgbClr val="65FFFF"/>
                </a:solidFill>
                <a:latin typeface="Codec Pro Bold"/>
              </a:rPr>
              <a:t>EURO</a:t>
            </a:r>
          </a:p>
        </p:txBody>
      </p:sp>
      <p:graphicFrame>
        <p:nvGraphicFramePr>
          <p:cNvPr id="5" name="Table 5"/>
          <p:cNvGraphicFramePr>
            <a:graphicFrameLocks noGrp="1"/>
          </p:cNvGraphicFramePr>
          <p:nvPr/>
        </p:nvGraphicFramePr>
        <p:xfrm>
          <a:off x="1537695" y="6455025"/>
          <a:ext cx="15212610" cy="2089100"/>
        </p:xfrm>
        <a:graphic>
          <a:graphicData uri="http://schemas.openxmlformats.org/drawingml/2006/table">
            <a:tbl>
              <a:tblPr/>
              <a:tblGrid>
                <a:gridCol w="2173230">
                  <a:extLst>
                    <a:ext uri="{9D8B030D-6E8A-4147-A177-3AD203B41FA5}">
                      <a16:colId xmlns:a16="http://schemas.microsoft.com/office/drawing/2014/main" val="20000"/>
                    </a:ext>
                  </a:extLst>
                </a:gridCol>
                <a:gridCol w="2173230">
                  <a:extLst>
                    <a:ext uri="{9D8B030D-6E8A-4147-A177-3AD203B41FA5}">
                      <a16:colId xmlns:a16="http://schemas.microsoft.com/office/drawing/2014/main" val="20001"/>
                    </a:ext>
                  </a:extLst>
                </a:gridCol>
                <a:gridCol w="2173230">
                  <a:extLst>
                    <a:ext uri="{9D8B030D-6E8A-4147-A177-3AD203B41FA5}">
                      <a16:colId xmlns:a16="http://schemas.microsoft.com/office/drawing/2014/main" val="20002"/>
                    </a:ext>
                  </a:extLst>
                </a:gridCol>
                <a:gridCol w="2173230">
                  <a:extLst>
                    <a:ext uri="{9D8B030D-6E8A-4147-A177-3AD203B41FA5}">
                      <a16:colId xmlns:a16="http://schemas.microsoft.com/office/drawing/2014/main" val="20003"/>
                    </a:ext>
                  </a:extLst>
                </a:gridCol>
                <a:gridCol w="2173230">
                  <a:extLst>
                    <a:ext uri="{9D8B030D-6E8A-4147-A177-3AD203B41FA5}">
                      <a16:colId xmlns:a16="http://schemas.microsoft.com/office/drawing/2014/main" val="20004"/>
                    </a:ext>
                  </a:extLst>
                </a:gridCol>
                <a:gridCol w="2173230">
                  <a:extLst>
                    <a:ext uri="{9D8B030D-6E8A-4147-A177-3AD203B41FA5}">
                      <a16:colId xmlns:a16="http://schemas.microsoft.com/office/drawing/2014/main" val="20005"/>
                    </a:ext>
                  </a:extLst>
                </a:gridCol>
                <a:gridCol w="2173230">
                  <a:extLst>
                    <a:ext uri="{9D8B030D-6E8A-4147-A177-3AD203B41FA5}">
                      <a16:colId xmlns:a16="http://schemas.microsoft.com/office/drawing/2014/main" val="20006"/>
                    </a:ext>
                  </a:extLst>
                </a:gridCol>
              </a:tblGrid>
              <a:tr h="953973">
                <a:tc rowSpan="2">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Juillet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Aout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Septembre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Octobre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Novembre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FFFFFF"/>
                          </a:solidFill>
                          <a:latin typeface="DM Sans Bold"/>
                        </a:rPr>
                        <a:t>Décembre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35127">
                <a:tc vMerge="1">
                  <a:txBody>
                    <a:bodyPr/>
                    <a:lstStyle/>
                    <a:p>
                      <a:pPr algn="l">
                        <a:lnSpc>
                          <a:spcPts val="2362"/>
                        </a:lnSpc>
                        <a:defRPr/>
                      </a:pPr>
                      <a:r>
                        <a:rPr lang="en-US" sz="1687">
                          <a:solidFill>
                            <a:srgbClr val="FFFFFF"/>
                          </a:solidFill>
                          <a:latin typeface="DM Sans Bold"/>
                        </a:rPr>
                        <a:t>Forward et Maturité (on suppose un ratio de couverture de 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€201.3k 2mois</a:t>
                      </a:r>
                      <a:endParaRPr lang="en-US" sz="1100"/>
                    </a:p>
                    <a:p>
                      <a:pPr algn="ctr">
                        <a:lnSpc>
                          <a:spcPts val="2642"/>
                        </a:lnSpc>
                      </a:pPr>
                      <a:r>
                        <a:rPr lang="en-US" sz="1887">
                          <a:solidFill>
                            <a:srgbClr val="65FFFF"/>
                          </a:solidFill>
                          <a:latin typeface="DM Sans Bold"/>
                        </a:rPr>
                        <a:t>€226.8k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€226.8k 2mois</a:t>
                      </a:r>
                      <a:endParaRPr lang="en-US" sz="1100"/>
                    </a:p>
                    <a:p>
                      <a:pPr algn="ctr">
                        <a:lnSpc>
                          <a:spcPts val="2642"/>
                        </a:lnSpc>
                      </a:pPr>
                      <a:r>
                        <a:rPr lang="en-US" sz="1887">
                          <a:solidFill>
                            <a:srgbClr val="65FFFF"/>
                          </a:solidFill>
                          <a:latin typeface="DM Sans Bold"/>
                        </a:rPr>
                        <a:t>€229.3k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€229.3k 2mois</a:t>
                      </a:r>
                      <a:endParaRPr lang="en-US" sz="1100"/>
                    </a:p>
                    <a:p>
                      <a:pPr algn="ctr">
                        <a:lnSpc>
                          <a:spcPts val="2642"/>
                        </a:lnSpc>
                      </a:pPr>
                      <a:r>
                        <a:rPr lang="en-US" sz="1887">
                          <a:solidFill>
                            <a:srgbClr val="65FFFF"/>
                          </a:solidFill>
                          <a:latin typeface="DM Sans Bold"/>
                        </a:rPr>
                        <a:t>€232.8k 3mois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42"/>
                        </a:lnSpc>
                        <a:defRPr/>
                      </a:pPr>
                      <a:r>
                        <a:rPr lang="en-US" sz="1887">
                          <a:solidFill>
                            <a:srgbClr val="65FFFF"/>
                          </a:solidFill>
                          <a:latin typeface="DM Sans Bold"/>
                        </a:rPr>
                        <a:t>€232.8k 2mois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gridSpan="2">
                  <a:txBody>
                    <a:bodyPr/>
                    <a:lstStyle/>
                    <a:p>
                      <a:pPr algn="ctr">
                        <a:lnSpc>
                          <a:spcPts val="2642"/>
                        </a:lnSpc>
                        <a:defRPr/>
                      </a:pPr>
                      <a:r>
                        <a:rPr lang="en-US" sz="1887">
                          <a:solidFill>
                            <a:srgbClr val="FFFFFF"/>
                          </a:solidFill>
                          <a:latin typeface="DM Sans"/>
                        </a:rPr>
                        <a:t>dépend des prévisions de 2025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hMerge="1">
                  <a:txBody>
                    <a:bodyPr/>
                    <a:lstStyle/>
                    <a:p>
                      <a:pPr algn="ctr">
                        <a:lnSpc>
                          <a:spcPts val="2642"/>
                        </a:lnSpc>
                        <a:defRPr/>
                      </a:pPr>
                      <a:r>
                        <a:rPr lang="en-US" sz="1887">
                          <a:solidFill>
                            <a:srgbClr val="FFFFFF"/>
                          </a:solidFill>
                          <a:latin typeface="DM Sans"/>
                        </a:rPr>
                        <a:t>dépend des prévisions de 2025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1999681" y="2189073"/>
            <a:ext cx="14288638" cy="613927"/>
          </a:xfrm>
          <a:prstGeom prst="rect">
            <a:avLst/>
          </a:prstGeom>
        </p:spPr>
        <p:txBody>
          <a:bodyPr lIns="0" tIns="0" rIns="0" bIns="0" rtlCol="0" anchor="t">
            <a:spAutoFit/>
          </a:bodyPr>
          <a:lstStyle/>
          <a:p>
            <a:pPr marL="0" lvl="0" indent="0" algn="ctr">
              <a:lnSpc>
                <a:spcPts val="2381"/>
              </a:lnSpc>
              <a:spcBef>
                <a:spcPct val="0"/>
              </a:spcBef>
            </a:pPr>
            <a:r>
              <a:rPr lang="en-US" sz="1701">
                <a:solidFill>
                  <a:srgbClr val="FFFFFF"/>
                </a:solidFill>
                <a:latin typeface="Codec Pro Bold"/>
              </a:rPr>
              <a:t>Les dates sont affichées par mois pour mettre en évidence la flexibilité du programme face aux variations des variables du marché. Sur la page 'Hedge' dans le Dashboard </a:t>
            </a:r>
            <a:r>
              <a:rPr lang="en-US" sz="1701" u="sng">
                <a:solidFill>
                  <a:srgbClr val="FFFFFF"/>
                </a:solidFill>
                <a:latin typeface="Codec Pro Bold"/>
              </a:rPr>
              <a:t>Excel</a:t>
            </a:r>
            <a:r>
              <a:rPr lang="en-US" sz="1701">
                <a:solidFill>
                  <a:srgbClr val="FFFFFF"/>
                </a:solidFill>
                <a:latin typeface="Codec Pro Bold"/>
              </a:rPr>
              <a:t>, vous trouverez un tableau dynamique où vous pouvez tester différents taux de couverture.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6474256" y="3542261"/>
            <a:ext cx="13105467" cy="9555076"/>
          </a:xfrm>
          <a:custGeom>
            <a:avLst/>
            <a:gdLst/>
            <a:ahLst/>
            <a:cxnLst/>
            <a:rect l="l" t="t" r="r" b="b"/>
            <a:pathLst>
              <a:path w="13105467" h="9555076">
                <a:moveTo>
                  <a:pt x="0" y="0"/>
                </a:moveTo>
                <a:lnTo>
                  <a:pt x="13105467" y="0"/>
                </a:lnTo>
                <a:lnTo>
                  <a:pt x="13105467" y="9555076"/>
                </a:lnTo>
                <a:lnTo>
                  <a:pt x="0" y="9555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8467131"/>
            <a:ext cx="4327243" cy="470035"/>
            <a:chOff x="0" y="0"/>
            <a:chExt cx="5769657" cy="626714"/>
          </a:xfrm>
        </p:grpSpPr>
        <p:sp>
          <p:nvSpPr>
            <p:cNvPr id="4" name="Freeform 4"/>
            <p:cNvSpPr/>
            <p:nvPr/>
          </p:nvSpPr>
          <p:spPr>
            <a:xfrm>
              <a:off x="0" y="0"/>
              <a:ext cx="626714" cy="626714"/>
            </a:xfrm>
            <a:custGeom>
              <a:avLst/>
              <a:gdLst/>
              <a:ahLst/>
              <a:cxnLst/>
              <a:rect l="l" t="t" r="r" b="b"/>
              <a:pathLst>
                <a:path w="626714" h="626714">
                  <a:moveTo>
                    <a:pt x="0" y="0"/>
                  </a:moveTo>
                  <a:lnTo>
                    <a:pt x="626714" y="0"/>
                  </a:lnTo>
                  <a:lnTo>
                    <a:pt x="626714" y="626714"/>
                  </a:lnTo>
                  <a:lnTo>
                    <a:pt x="0" y="6267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777024" y="113410"/>
              <a:ext cx="4992633" cy="399893"/>
            </a:xfrm>
            <a:prstGeom prst="rect">
              <a:avLst/>
            </a:prstGeom>
          </p:spPr>
          <p:txBody>
            <a:bodyPr lIns="0" tIns="0" rIns="0" bIns="0" rtlCol="0" anchor="t">
              <a:spAutoFit/>
            </a:bodyPr>
            <a:lstStyle/>
            <a:p>
              <a:pPr marL="0" lvl="0" indent="0">
                <a:lnSpc>
                  <a:spcPts val="2375"/>
                </a:lnSpc>
                <a:spcBef>
                  <a:spcPct val="0"/>
                </a:spcBef>
              </a:pPr>
              <a:r>
                <a:rPr lang="en-US" sz="1979" spc="98">
                  <a:solidFill>
                    <a:srgbClr val="FFFBFB"/>
                  </a:solidFill>
                  <a:latin typeface="DM Sans"/>
                </a:rPr>
                <a:t>hcheriha@gmail.com</a:t>
              </a:r>
            </a:p>
          </p:txBody>
        </p:sp>
      </p:grpSp>
      <p:grpSp>
        <p:nvGrpSpPr>
          <p:cNvPr id="6" name="Group 6"/>
          <p:cNvGrpSpPr/>
          <p:nvPr/>
        </p:nvGrpSpPr>
        <p:grpSpPr>
          <a:xfrm>
            <a:off x="1028700" y="9130976"/>
            <a:ext cx="2698829" cy="464085"/>
            <a:chOff x="0" y="0"/>
            <a:chExt cx="3598439" cy="618780"/>
          </a:xfrm>
        </p:grpSpPr>
        <p:sp>
          <p:nvSpPr>
            <p:cNvPr id="7" name="Freeform 7"/>
            <p:cNvSpPr/>
            <p:nvPr/>
          </p:nvSpPr>
          <p:spPr>
            <a:xfrm>
              <a:off x="0" y="0"/>
              <a:ext cx="618780" cy="618780"/>
            </a:xfrm>
            <a:custGeom>
              <a:avLst/>
              <a:gdLst/>
              <a:ahLst/>
              <a:cxnLst/>
              <a:rect l="l" t="t" r="r" b="b"/>
              <a:pathLst>
                <a:path w="618780" h="618780">
                  <a:moveTo>
                    <a:pt x="0" y="0"/>
                  </a:moveTo>
                  <a:lnTo>
                    <a:pt x="618780" y="0"/>
                  </a:lnTo>
                  <a:lnTo>
                    <a:pt x="618780" y="618780"/>
                  </a:lnTo>
                  <a:lnTo>
                    <a:pt x="0" y="618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769091" y="138726"/>
              <a:ext cx="2829348" cy="399893"/>
            </a:xfrm>
            <a:prstGeom prst="rect">
              <a:avLst/>
            </a:prstGeom>
          </p:spPr>
          <p:txBody>
            <a:bodyPr lIns="0" tIns="0" rIns="0" bIns="0" rtlCol="0" anchor="t">
              <a:spAutoFit/>
            </a:bodyPr>
            <a:lstStyle/>
            <a:p>
              <a:pPr marL="0" lvl="0" indent="0">
                <a:lnSpc>
                  <a:spcPts val="2375"/>
                </a:lnSpc>
                <a:spcBef>
                  <a:spcPct val="0"/>
                </a:spcBef>
              </a:pPr>
              <a:r>
                <a:rPr lang="en-US" sz="1979" spc="98">
                  <a:solidFill>
                    <a:srgbClr val="FFFBFB"/>
                  </a:solidFill>
                  <a:latin typeface="DM Sans"/>
                </a:rPr>
                <a:t>+216 54 313 288</a:t>
              </a:r>
            </a:p>
          </p:txBody>
        </p:sp>
      </p:grpSp>
      <p:sp>
        <p:nvSpPr>
          <p:cNvPr id="9" name="Freeform 9"/>
          <p:cNvSpPr/>
          <p:nvPr/>
        </p:nvSpPr>
        <p:spPr>
          <a:xfrm>
            <a:off x="1028700" y="0"/>
            <a:ext cx="6283212" cy="2461465"/>
          </a:xfrm>
          <a:custGeom>
            <a:avLst/>
            <a:gdLst/>
            <a:ahLst/>
            <a:cxnLst/>
            <a:rect l="l" t="t" r="r" b="b"/>
            <a:pathLst>
              <a:path w="6283212" h="2461465">
                <a:moveTo>
                  <a:pt x="0" y="0"/>
                </a:moveTo>
                <a:lnTo>
                  <a:pt x="6283212" y="0"/>
                </a:lnTo>
                <a:lnTo>
                  <a:pt x="6283212" y="2461465"/>
                </a:lnTo>
                <a:lnTo>
                  <a:pt x="0" y="2461465"/>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028700" y="7836757"/>
            <a:ext cx="1476363" cy="433579"/>
          </a:xfrm>
          <a:prstGeom prst="rect">
            <a:avLst/>
          </a:prstGeom>
        </p:spPr>
        <p:txBody>
          <a:bodyPr lIns="0" tIns="0" rIns="0" bIns="0" rtlCol="0" anchor="t">
            <a:spAutoFit/>
          </a:bodyPr>
          <a:lstStyle/>
          <a:p>
            <a:pPr marL="0" lvl="0" indent="0" algn="l">
              <a:lnSpc>
                <a:spcPts val="3512"/>
              </a:lnSpc>
              <a:spcBef>
                <a:spcPct val="0"/>
              </a:spcBef>
            </a:pPr>
            <a:r>
              <a:rPr lang="en-US" sz="2545">
                <a:solidFill>
                  <a:srgbClr val="FBB317"/>
                </a:solidFill>
                <a:latin typeface="DM Sans Bold"/>
              </a:rPr>
              <a:t>Contact</a:t>
            </a:r>
          </a:p>
        </p:txBody>
      </p:sp>
      <p:sp>
        <p:nvSpPr>
          <p:cNvPr id="11" name="TextBox 11"/>
          <p:cNvSpPr txBox="1"/>
          <p:nvPr/>
        </p:nvSpPr>
        <p:spPr>
          <a:xfrm>
            <a:off x="1028700" y="3458815"/>
            <a:ext cx="11739690" cy="2868412"/>
          </a:xfrm>
          <a:prstGeom prst="rect">
            <a:avLst/>
          </a:prstGeom>
        </p:spPr>
        <p:txBody>
          <a:bodyPr lIns="0" tIns="0" rIns="0" bIns="0" rtlCol="0" anchor="t">
            <a:spAutoFit/>
          </a:bodyPr>
          <a:lstStyle/>
          <a:p>
            <a:pPr marL="0" lvl="0" indent="0" algn="l">
              <a:lnSpc>
                <a:spcPts val="10652"/>
              </a:lnSpc>
            </a:pPr>
            <a:r>
              <a:rPr lang="en-US" sz="9511" u="none" strike="noStrike">
                <a:solidFill>
                  <a:srgbClr val="2667FF"/>
                </a:solidFill>
                <a:latin typeface="Codec Pro Bold"/>
              </a:rPr>
              <a:t>MERCI </a:t>
            </a:r>
            <a:r>
              <a:rPr lang="en-US" sz="9511" u="none" strike="noStrike">
                <a:solidFill>
                  <a:srgbClr val="FFFFFF"/>
                </a:solidFill>
                <a:latin typeface="Codec Pro Bold"/>
              </a:rPr>
              <a:t>POUR VOTRE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0928495" y="2398391"/>
          <a:ext cx="6330805" cy="5993633"/>
        </p:xfrm>
        <a:graphic>
          <a:graphicData uri="http://schemas.openxmlformats.org/drawingml/2006/table">
            <a:tbl>
              <a:tblPr/>
              <a:tblGrid>
                <a:gridCol w="5534131">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981180">
                <a:tc>
                  <a:txBody>
                    <a:bodyPr/>
                    <a:lstStyle/>
                    <a:p>
                      <a:pPr algn="l">
                        <a:lnSpc>
                          <a:spcPts val="3359"/>
                        </a:lnSpc>
                        <a:defRPr/>
                      </a:pPr>
                      <a:r>
                        <a:rPr lang="en-US" sz="2399">
                          <a:solidFill>
                            <a:srgbClr val="FFFFFF"/>
                          </a:solidFill>
                          <a:latin typeface="Codec Pro"/>
                        </a:rPr>
                        <a:t>Les Objectifs du Hedging</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1</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1019175">
                <a:tc>
                  <a:txBody>
                    <a:bodyPr/>
                    <a:lstStyle/>
                    <a:p>
                      <a:pPr algn="l">
                        <a:lnSpc>
                          <a:spcPts val="3359"/>
                        </a:lnSpc>
                        <a:defRPr/>
                      </a:pPr>
                      <a:r>
                        <a:rPr lang="en-US" sz="2399">
                          <a:solidFill>
                            <a:srgbClr val="FFFFFF"/>
                          </a:solidFill>
                          <a:latin typeface="Codec Pro"/>
                        </a:rPr>
                        <a:t>Les instruments de couvertures du risque de change</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2</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1019175">
                <a:tc>
                  <a:txBody>
                    <a:bodyPr/>
                    <a:lstStyle/>
                    <a:p>
                      <a:pPr algn="l">
                        <a:lnSpc>
                          <a:spcPts val="3359"/>
                        </a:lnSpc>
                        <a:defRPr/>
                      </a:pPr>
                      <a:r>
                        <a:rPr lang="en-US" sz="2399">
                          <a:solidFill>
                            <a:srgbClr val="FFFFFF"/>
                          </a:solidFill>
                          <a:latin typeface="Codec Pro"/>
                        </a:rPr>
                        <a:t>Les Stratégies de couverture utilisant les achats à terme</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3</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1019175">
                <a:tc>
                  <a:txBody>
                    <a:bodyPr/>
                    <a:lstStyle/>
                    <a:p>
                      <a:pPr algn="l">
                        <a:lnSpc>
                          <a:spcPts val="3359"/>
                        </a:lnSpc>
                        <a:defRPr/>
                      </a:pPr>
                      <a:r>
                        <a:rPr lang="en-US" sz="2399">
                          <a:solidFill>
                            <a:srgbClr val="FFFFFF"/>
                          </a:solidFill>
                          <a:latin typeface="Codec Pro"/>
                        </a:rPr>
                        <a:t>Prévisions des Besoins en Devises Étrangères</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4</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3"/>
                  </a:ext>
                </a:extLst>
              </a:tr>
              <a:tr h="981180">
                <a:tc>
                  <a:txBody>
                    <a:bodyPr/>
                    <a:lstStyle/>
                    <a:p>
                      <a:pPr algn="l">
                        <a:lnSpc>
                          <a:spcPts val="3359"/>
                        </a:lnSpc>
                        <a:defRPr/>
                      </a:pPr>
                      <a:r>
                        <a:rPr lang="en-US" sz="2399">
                          <a:solidFill>
                            <a:srgbClr val="FFFFFF"/>
                          </a:solidFill>
                          <a:latin typeface="Codec Pro"/>
                        </a:rPr>
                        <a:t>La stratégie de couverture proposée</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5</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973748">
                <a:tc>
                  <a:txBody>
                    <a:bodyPr/>
                    <a:lstStyle/>
                    <a:p>
                      <a:pPr algn="l">
                        <a:lnSpc>
                          <a:spcPts val="3359"/>
                        </a:lnSpc>
                        <a:defRPr/>
                      </a:pP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1028700" y="1066800"/>
            <a:ext cx="6207236" cy="1331591"/>
          </a:xfrm>
          <a:prstGeom prst="rect">
            <a:avLst/>
          </a:prstGeom>
        </p:spPr>
        <p:txBody>
          <a:bodyPr lIns="0" tIns="0" rIns="0" bIns="0" rtlCol="0" anchor="t">
            <a:spAutoFit/>
          </a:bodyPr>
          <a:lstStyle/>
          <a:p>
            <a:pPr>
              <a:lnSpc>
                <a:spcPts val="8999"/>
              </a:lnSpc>
            </a:pPr>
            <a:r>
              <a:rPr lang="en-US" sz="8999">
                <a:solidFill>
                  <a:srgbClr val="FFFFFF"/>
                </a:solidFill>
                <a:latin typeface="Codec Pro Bold"/>
              </a:rPr>
              <a:t>SOMMAIRE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9144000" y="325696"/>
            <a:ext cx="8009365" cy="4092057"/>
          </a:xfrm>
          <a:custGeom>
            <a:avLst/>
            <a:gdLst/>
            <a:ahLst/>
            <a:cxnLst/>
            <a:rect l="l" t="t" r="r" b="b"/>
            <a:pathLst>
              <a:path w="8009365" h="4092057">
                <a:moveTo>
                  <a:pt x="0" y="0"/>
                </a:moveTo>
                <a:lnTo>
                  <a:pt x="8009365" y="0"/>
                </a:lnTo>
                <a:lnTo>
                  <a:pt x="8009365" y="4092058"/>
                </a:lnTo>
                <a:lnTo>
                  <a:pt x="0" y="4092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5675827"/>
            <a:ext cx="16124665" cy="3582473"/>
          </a:xfrm>
          <a:prstGeom prst="rect">
            <a:avLst/>
          </a:prstGeom>
        </p:spPr>
        <p:txBody>
          <a:bodyPr lIns="0" tIns="0" rIns="0" bIns="0" rtlCol="0" anchor="t">
            <a:spAutoFit/>
          </a:bodyPr>
          <a:lstStyle/>
          <a:p>
            <a:pPr>
              <a:lnSpc>
                <a:spcPts val="4665"/>
              </a:lnSpc>
            </a:pPr>
            <a:r>
              <a:rPr lang="en-US" sz="3332">
                <a:solidFill>
                  <a:srgbClr val="FFFFFF"/>
                </a:solidFill>
                <a:latin typeface="Codec Pro"/>
              </a:rPr>
              <a:t>Le marché des changes est extrêmement volatile et parfois imprévisible. </a:t>
            </a:r>
          </a:p>
          <a:p>
            <a:pPr>
              <a:lnSpc>
                <a:spcPts val="4665"/>
              </a:lnSpc>
            </a:pPr>
            <a:r>
              <a:rPr lang="en-US" sz="3332">
                <a:solidFill>
                  <a:srgbClr val="FFFFFF"/>
                </a:solidFill>
                <a:latin typeface="Codec Pro"/>
              </a:rPr>
              <a:t>La couverture est une manière pour les entreprises de rendre leurs flux de trésorerie plus prévisibles et de protéger leurs marges bénéficiaires projetées.</a:t>
            </a:r>
          </a:p>
          <a:p>
            <a:pPr>
              <a:lnSpc>
                <a:spcPts val="4665"/>
              </a:lnSpc>
            </a:pPr>
            <a:endParaRPr lang="en-US" sz="3332">
              <a:solidFill>
                <a:srgbClr val="FFFFFF"/>
              </a:solidFill>
              <a:latin typeface="Codec Pro"/>
            </a:endParaRPr>
          </a:p>
          <a:p>
            <a:pPr marL="0" lvl="0" indent="0">
              <a:lnSpc>
                <a:spcPts val="4665"/>
              </a:lnSpc>
              <a:spcBef>
                <a:spcPct val="0"/>
              </a:spcBef>
            </a:pPr>
            <a:r>
              <a:rPr lang="en-US" sz="3332">
                <a:solidFill>
                  <a:srgbClr val="FFFFFF"/>
                </a:solidFill>
                <a:latin typeface="Codec Pro"/>
              </a:rPr>
              <a:t>L'objectif d'un programme de couverture est d'</a:t>
            </a:r>
            <a:r>
              <a:rPr lang="en-US" sz="3332">
                <a:solidFill>
                  <a:srgbClr val="65FFFF"/>
                </a:solidFill>
                <a:latin typeface="Codec Pro"/>
              </a:rPr>
              <a:t>éviter le risque</a:t>
            </a:r>
            <a:r>
              <a:rPr lang="en-US" sz="3332">
                <a:solidFill>
                  <a:srgbClr val="FFFFFF"/>
                </a:solidFill>
                <a:latin typeface="Codec Pro"/>
              </a:rPr>
              <a:t>, plutôt que de maximiser le profit ou de minimiser la perte.</a:t>
            </a:r>
          </a:p>
        </p:txBody>
      </p:sp>
      <p:sp>
        <p:nvSpPr>
          <p:cNvPr id="4" name="TextBox 4"/>
          <p:cNvSpPr txBox="1"/>
          <p:nvPr/>
        </p:nvSpPr>
        <p:spPr>
          <a:xfrm>
            <a:off x="1028700" y="1114425"/>
            <a:ext cx="6416036" cy="2085975"/>
          </a:xfrm>
          <a:prstGeom prst="rect">
            <a:avLst/>
          </a:prstGeom>
        </p:spPr>
        <p:txBody>
          <a:bodyPr lIns="0" tIns="0" rIns="0" bIns="0" rtlCol="0" anchor="t">
            <a:spAutoFit/>
          </a:bodyPr>
          <a:lstStyle/>
          <a:p>
            <a:pPr marL="0" lvl="0" indent="0">
              <a:lnSpc>
                <a:spcPts val="8118"/>
              </a:lnSpc>
              <a:spcBef>
                <a:spcPct val="0"/>
              </a:spcBef>
            </a:pPr>
            <a:r>
              <a:rPr lang="en-US" sz="6765" u="none" strike="noStrike">
                <a:solidFill>
                  <a:srgbClr val="FFFFFF"/>
                </a:solidFill>
                <a:latin typeface="Now Bold"/>
              </a:rPr>
              <a:t>LES OBJECTIFS DU HEDGING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95931" flipH="1">
            <a:off x="-125704" y="-921385"/>
            <a:ext cx="18511101" cy="6723087"/>
          </a:xfrm>
          <a:custGeom>
            <a:avLst/>
            <a:gdLst/>
            <a:ahLst/>
            <a:cxnLst/>
            <a:rect l="l" t="t" r="r" b="b"/>
            <a:pathLst>
              <a:path w="18511101" h="6723087">
                <a:moveTo>
                  <a:pt x="18511100" y="0"/>
                </a:moveTo>
                <a:lnTo>
                  <a:pt x="0" y="0"/>
                </a:lnTo>
                <a:lnTo>
                  <a:pt x="0" y="6723087"/>
                </a:lnTo>
                <a:lnTo>
                  <a:pt x="18511100" y="6723087"/>
                </a:lnTo>
                <a:lnTo>
                  <a:pt x="185111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8843906" y="1480038"/>
            <a:ext cx="8056842" cy="2167890"/>
          </a:xfrm>
          <a:prstGeom prst="rect">
            <a:avLst/>
          </a:prstGeom>
        </p:spPr>
        <p:txBody>
          <a:bodyPr lIns="0" tIns="0" rIns="0" bIns="0" rtlCol="0" anchor="t">
            <a:spAutoFit/>
          </a:bodyPr>
          <a:lstStyle/>
          <a:p>
            <a:pPr algn="r">
              <a:lnSpc>
                <a:spcPts val="8478"/>
              </a:lnSpc>
            </a:pPr>
            <a:r>
              <a:rPr lang="en-US" sz="7065">
                <a:solidFill>
                  <a:srgbClr val="FFFFFF"/>
                </a:solidFill>
                <a:latin typeface="Now Bold"/>
              </a:rPr>
              <a:t>INSTRUMENTS </a:t>
            </a:r>
          </a:p>
          <a:p>
            <a:pPr algn="r">
              <a:lnSpc>
                <a:spcPts val="8478"/>
              </a:lnSpc>
            </a:pPr>
            <a:r>
              <a:rPr lang="en-US" sz="7065">
                <a:solidFill>
                  <a:srgbClr val="FFFFFF"/>
                </a:solidFill>
                <a:latin typeface="Now Bold"/>
              </a:rPr>
              <a:t>DE COUVERTURE</a:t>
            </a:r>
          </a:p>
        </p:txBody>
      </p:sp>
      <p:sp>
        <p:nvSpPr>
          <p:cNvPr id="4" name="TextBox 4"/>
          <p:cNvSpPr txBox="1"/>
          <p:nvPr/>
        </p:nvSpPr>
        <p:spPr>
          <a:xfrm>
            <a:off x="6829282" y="5791480"/>
            <a:ext cx="4445057" cy="2806160"/>
          </a:xfrm>
          <a:prstGeom prst="rect">
            <a:avLst/>
          </a:prstGeom>
        </p:spPr>
        <p:txBody>
          <a:bodyPr lIns="0" tIns="0" rIns="0" bIns="0" rtlCol="0" anchor="t">
            <a:spAutoFit/>
          </a:bodyPr>
          <a:lstStyle/>
          <a:p>
            <a:pPr>
              <a:lnSpc>
                <a:spcPts val="2829"/>
              </a:lnSpc>
            </a:pPr>
            <a:r>
              <a:rPr lang="en-US" sz="2021">
                <a:solidFill>
                  <a:srgbClr val="FFFFFF"/>
                </a:solidFill>
                <a:latin typeface="DM Sans"/>
              </a:rPr>
              <a:t>Les options de change aident à couvrir les risques en permettant à l'acheteur de choisir d'exercer ou non l'option en fonction des fluctuations des taux de change, offrant ainsi une protection contre les mouvements défavorables des devises.</a:t>
            </a:r>
          </a:p>
          <a:p>
            <a:pPr>
              <a:lnSpc>
                <a:spcPts val="2829"/>
              </a:lnSpc>
              <a:spcBef>
                <a:spcPct val="0"/>
              </a:spcBef>
            </a:pPr>
            <a:endParaRPr lang="en-US" sz="2021">
              <a:solidFill>
                <a:srgbClr val="FFFFFF"/>
              </a:solidFill>
              <a:latin typeface="DM Sans"/>
            </a:endParaRPr>
          </a:p>
        </p:txBody>
      </p:sp>
      <p:sp>
        <p:nvSpPr>
          <p:cNvPr id="5" name="TextBox 5"/>
          <p:cNvSpPr txBox="1"/>
          <p:nvPr/>
        </p:nvSpPr>
        <p:spPr>
          <a:xfrm>
            <a:off x="6829282" y="5128366"/>
            <a:ext cx="4445057" cy="390525"/>
          </a:xfrm>
          <a:prstGeom prst="rect">
            <a:avLst/>
          </a:prstGeom>
        </p:spPr>
        <p:txBody>
          <a:bodyPr lIns="0" tIns="0" rIns="0" bIns="0" rtlCol="0" anchor="t">
            <a:spAutoFit/>
          </a:bodyPr>
          <a:lstStyle/>
          <a:p>
            <a:pPr>
              <a:lnSpc>
                <a:spcPts val="3081"/>
              </a:lnSpc>
            </a:pPr>
            <a:r>
              <a:rPr lang="en-US" sz="2567" spc="-51">
                <a:solidFill>
                  <a:srgbClr val="FFFFFF"/>
                </a:solidFill>
                <a:latin typeface="DM Sans Bold Italics"/>
              </a:rPr>
              <a:t>Options</a:t>
            </a:r>
          </a:p>
        </p:txBody>
      </p:sp>
      <p:sp>
        <p:nvSpPr>
          <p:cNvPr id="6" name="TextBox 6"/>
          <p:cNvSpPr txBox="1"/>
          <p:nvPr/>
        </p:nvSpPr>
        <p:spPr>
          <a:xfrm>
            <a:off x="12417339" y="5781955"/>
            <a:ext cx="4483157" cy="2890552"/>
          </a:xfrm>
          <a:prstGeom prst="rect">
            <a:avLst/>
          </a:prstGeom>
        </p:spPr>
        <p:txBody>
          <a:bodyPr lIns="0" tIns="0" rIns="0" bIns="0" rtlCol="0" anchor="t">
            <a:spAutoFit/>
          </a:bodyPr>
          <a:lstStyle/>
          <a:p>
            <a:pPr>
              <a:lnSpc>
                <a:spcPts val="2903"/>
              </a:lnSpc>
              <a:spcBef>
                <a:spcPct val="0"/>
              </a:spcBef>
            </a:pPr>
            <a:r>
              <a:rPr lang="en-US" sz="2073">
                <a:solidFill>
                  <a:srgbClr val="FFFFFF"/>
                </a:solidFill>
                <a:latin typeface="DM Sans"/>
              </a:rPr>
              <a:t>Les swaps limitent les risques de change vu que les pertes dues à des fluctuations défavorables des taux de change sont compensées par des gains si les taux évoluent conformément aux conditions du swap, assurant ainsi une stabilité des revenus.</a:t>
            </a:r>
          </a:p>
        </p:txBody>
      </p:sp>
      <p:sp>
        <p:nvSpPr>
          <p:cNvPr id="7" name="TextBox 7"/>
          <p:cNvSpPr txBox="1"/>
          <p:nvPr/>
        </p:nvSpPr>
        <p:spPr>
          <a:xfrm>
            <a:off x="12417592" y="5128366"/>
            <a:ext cx="4483157" cy="390525"/>
          </a:xfrm>
          <a:prstGeom prst="rect">
            <a:avLst/>
          </a:prstGeom>
        </p:spPr>
        <p:txBody>
          <a:bodyPr lIns="0" tIns="0" rIns="0" bIns="0" rtlCol="0" anchor="t">
            <a:spAutoFit/>
          </a:bodyPr>
          <a:lstStyle/>
          <a:p>
            <a:pPr>
              <a:lnSpc>
                <a:spcPts val="3081"/>
              </a:lnSpc>
            </a:pPr>
            <a:r>
              <a:rPr lang="en-US" sz="2567" spc="-51">
                <a:solidFill>
                  <a:srgbClr val="FFFFFF"/>
                </a:solidFill>
                <a:latin typeface="DM Sans Bold Italics"/>
              </a:rPr>
              <a:t>Swaps</a:t>
            </a:r>
          </a:p>
        </p:txBody>
      </p:sp>
      <p:sp>
        <p:nvSpPr>
          <p:cNvPr id="8" name="TextBox 8"/>
          <p:cNvSpPr txBox="1"/>
          <p:nvPr/>
        </p:nvSpPr>
        <p:spPr>
          <a:xfrm>
            <a:off x="1608830" y="5143500"/>
            <a:ext cx="1591570" cy="405765"/>
          </a:xfrm>
          <a:prstGeom prst="rect">
            <a:avLst/>
          </a:prstGeom>
        </p:spPr>
        <p:txBody>
          <a:bodyPr wrap="square" lIns="0" tIns="0" rIns="0" bIns="0" rtlCol="0" anchor="t">
            <a:spAutoFit/>
          </a:bodyPr>
          <a:lstStyle/>
          <a:p>
            <a:pPr marL="0" lvl="0" indent="0" algn="l">
              <a:lnSpc>
                <a:spcPts val="3120"/>
              </a:lnSpc>
              <a:spcBef>
                <a:spcPct val="0"/>
              </a:spcBef>
            </a:pPr>
            <a:r>
              <a:rPr lang="en-US" sz="2600" spc="-52" dirty="0">
                <a:solidFill>
                  <a:srgbClr val="FFFFFF"/>
                </a:solidFill>
                <a:latin typeface="DM Sans Bold Italics"/>
              </a:rPr>
              <a:t>Forwards</a:t>
            </a:r>
          </a:p>
        </p:txBody>
      </p:sp>
      <p:sp>
        <p:nvSpPr>
          <p:cNvPr id="9" name="TextBox 9"/>
          <p:cNvSpPr txBox="1"/>
          <p:nvPr/>
        </p:nvSpPr>
        <p:spPr>
          <a:xfrm>
            <a:off x="1608830" y="5781955"/>
            <a:ext cx="4077452" cy="2528602"/>
          </a:xfrm>
          <a:prstGeom prst="rect">
            <a:avLst/>
          </a:prstGeom>
        </p:spPr>
        <p:txBody>
          <a:bodyPr lIns="0" tIns="0" rIns="0" bIns="0" rtlCol="0" anchor="t">
            <a:spAutoFit/>
          </a:bodyPr>
          <a:lstStyle/>
          <a:p>
            <a:pPr>
              <a:lnSpc>
                <a:spcPts val="2903"/>
              </a:lnSpc>
              <a:spcBef>
                <a:spcPct val="0"/>
              </a:spcBef>
            </a:pPr>
            <a:r>
              <a:rPr lang="en-US" sz="2073">
                <a:solidFill>
                  <a:srgbClr val="FFFFFF"/>
                </a:solidFill>
                <a:latin typeface="DM Sans"/>
              </a:rPr>
              <a:t>Aident à sécuriser un taux de change aujourd'hui pour une transaction future, offrant une protection contre les variations des devises et permettant de garantir des coûts fixes dans le temps.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8628988" y="2722653"/>
            <a:ext cx="13011441" cy="10480124"/>
          </a:xfrm>
          <a:custGeom>
            <a:avLst/>
            <a:gdLst/>
            <a:ahLst/>
            <a:cxnLst/>
            <a:rect l="l" t="t" r="r" b="b"/>
            <a:pathLst>
              <a:path w="13011441" h="10480124">
                <a:moveTo>
                  <a:pt x="0" y="0"/>
                </a:moveTo>
                <a:lnTo>
                  <a:pt x="13011441" y="0"/>
                </a:lnTo>
                <a:lnTo>
                  <a:pt x="13011441" y="10480124"/>
                </a:lnTo>
                <a:lnTo>
                  <a:pt x="0" y="1048012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048480" y="1028700"/>
            <a:ext cx="8677156" cy="1219200"/>
          </a:xfrm>
          <a:prstGeom prst="rect">
            <a:avLst/>
          </a:prstGeom>
        </p:spPr>
        <p:txBody>
          <a:bodyPr lIns="0" tIns="0" rIns="0" bIns="0" rtlCol="0" anchor="t">
            <a:spAutoFit/>
          </a:bodyPr>
          <a:lstStyle/>
          <a:p>
            <a:pPr algn="r">
              <a:lnSpc>
                <a:spcPts val="4805"/>
              </a:lnSpc>
            </a:pPr>
            <a:r>
              <a:rPr lang="en-US" sz="4004" spc="-172">
                <a:solidFill>
                  <a:srgbClr val="FFFFFF"/>
                </a:solidFill>
                <a:latin typeface="Now"/>
              </a:rPr>
              <a:t>QUEL INSTRUMENT DE COUVERTURE </a:t>
            </a:r>
          </a:p>
          <a:p>
            <a:pPr marL="0" lvl="0" indent="0" algn="r">
              <a:lnSpc>
                <a:spcPts val="4805"/>
              </a:lnSpc>
              <a:spcBef>
                <a:spcPct val="0"/>
              </a:spcBef>
            </a:pPr>
            <a:r>
              <a:rPr lang="en-US" sz="4004" spc="-172">
                <a:solidFill>
                  <a:srgbClr val="FFFFFF"/>
                </a:solidFill>
                <a:latin typeface="Now"/>
              </a:rPr>
              <a:t>EST LE PLUS APPROPRIÉ POUR ASSAD?</a:t>
            </a:r>
          </a:p>
        </p:txBody>
      </p:sp>
      <p:sp>
        <p:nvSpPr>
          <p:cNvPr id="4" name="TextBox 4"/>
          <p:cNvSpPr txBox="1"/>
          <p:nvPr/>
        </p:nvSpPr>
        <p:spPr>
          <a:xfrm>
            <a:off x="1028700" y="4423609"/>
            <a:ext cx="16230600" cy="4834469"/>
          </a:xfrm>
          <a:prstGeom prst="rect">
            <a:avLst/>
          </a:prstGeom>
        </p:spPr>
        <p:txBody>
          <a:bodyPr lIns="0" tIns="0" rIns="0" bIns="0" rtlCol="0" anchor="t">
            <a:spAutoFit/>
          </a:bodyPr>
          <a:lstStyle/>
          <a:p>
            <a:pPr marL="0" lvl="0" indent="0">
              <a:lnSpc>
                <a:spcPts val="4445"/>
              </a:lnSpc>
              <a:spcBef>
                <a:spcPct val="0"/>
              </a:spcBef>
            </a:pPr>
            <a:r>
              <a:rPr lang="en-US" sz="3175" u="none" strike="noStrike">
                <a:solidFill>
                  <a:srgbClr val="FFFFFF"/>
                </a:solidFill>
                <a:latin typeface="Codec Pro"/>
              </a:rPr>
              <a:t>Choisir les achats à terme (forwards) comme instrument de couverture pour nos transactions en devise est préférable à d'autres instruments car: </a:t>
            </a:r>
          </a:p>
          <a:p>
            <a:pPr marL="0" lvl="0" indent="0">
              <a:lnSpc>
                <a:spcPts val="4445"/>
              </a:lnSpc>
              <a:spcBef>
                <a:spcPct val="0"/>
              </a:spcBef>
            </a:pPr>
            <a:endParaRPr lang="en-US" sz="3175" u="none" strike="noStrike">
              <a:solidFill>
                <a:srgbClr val="FFFFFF"/>
              </a:solidFill>
              <a:latin typeface="Codec Pro"/>
            </a:endParaRPr>
          </a:p>
          <a:p>
            <a:pPr marL="685608" lvl="1" indent="-342804">
              <a:lnSpc>
                <a:spcPts val="5049"/>
              </a:lnSpc>
              <a:buFont typeface="Arial"/>
              <a:buChar char="•"/>
            </a:pPr>
            <a:r>
              <a:rPr lang="en-US" sz="3175" u="none" strike="noStrike">
                <a:solidFill>
                  <a:srgbClr val="FFFFFF"/>
                </a:solidFill>
                <a:latin typeface="Codec Pro"/>
              </a:rPr>
              <a:t> Ils offrent une fixation directe et spécifique des taux de change pour les transactions futures, ce qui assure une certitude sur les coûts.</a:t>
            </a:r>
          </a:p>
          <a:p>
            <a:pPr marL="685608" lvl="1" indent="-342804">
              <a:lnSpc>
                <a:spcPts val="5049"/>
              </a:lnSpc>
              <a:buFont typeface="Arial"/>
              <a:buChar char="•"/>
            </a:pPr>
            <a:r>
              <a:rPr lang="en-US" sz="3175" u="none" strike="noStrike">
                <a:solidFill>
                  <a:srgbClr val="FFFFFF"/>
                </a:solidFill>
                <a:latin typeface="Codec Pro"/>
              </a:rPr>
              <a:t> Contrairement aux options ou aux swaps de devises, les forwards sont plus  simples et flexibles.</a:t>
            </a:r>
          </a:p>
          <a:p>
            <a:pPr marL="685608" lvl="1" indent="-342804" algn="l">
              <a:lnSpc>
                <a:spcPts val="5049"/>
              </a:lnSpc>
              <a:buFont typeface="Arial"/>
              <a:buChar char="•"/>
            </a:pPr>
            <a:r>
              <a:rPr lang="en-US" sz="3175" u="none" strike="noStrike">
                <a:solidFill>
                  <a:srgbClr val="FFFFFF"/>
                </a:solidFill>
                <a:latin typeface="Codec Pro"/>
              </a:rPr>
              <a:t>Ils n'impliquent pas de coûts initiaux (primes).</a:t>
            </a:r>
          </a:p>
        </p:txBody>
      </p:sp>
      <p:sp>
        <p:nvSpPr>
          <p:cNvPr id="5" name="Freeform 5"/>
          <p:cNvSpPr/>
          <p:nvPr/>
        </p:nvSpPr>
        <p:spPr>
          <a:xfrm>
            <a:off x="14047106" y="962025"/>
            <a:ext cx="3135994" cy="3135994"/>
          </a:xfrm>
          <a:custGeom>
            <a:avLst/>
            <a:gdLst/>
            <a:ahLst/>
            <a:cxnLst/>
            <a:rect l="l" t="t" r="r" b="b"/>
            <a:pathLst>
              <a:path w="3135994" h="3135994">
                <a:moveTo>
                  <a:pt x="0" y="0"/>
                </a:moveTo>
                <a:lnTo>
                  <a:pt x="3135994" y="0"/>
                </a:lnTo>
                <a:lnTo>
                  <a:pt x="3135994" y="3135994"/>
                </a:lnTo>
                <a:lnTo>
                  <a:pt x="0" y="3135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7389735" y="2333625"/>
            <a:ext cx="6335901" cy="1315088"/>
          </a:xfrm>
          <a:prstGeom prst="rect">
            <a:avLst/>
          </a:prstGeom>
        </p:spPr>
        <p:txBody>
          <a:bodyPr lIns="0" tIns="0" rIns="0" bIns="0" rtlCol="0" anchor="t">
            <a:spAutoFit/>
          </a:bodyPr>
          <a:lstStyle/>
          <a:p>
            <a:pPr algn="ctr">
              <a:lnSpc>
                <a:spcPts val="8900"/>
              </a:lnSpc>
              <a:spcBef>
                <a:spcPct val="0"/>
              </a:spcBef>
            </a:pPr>
            <a:r>
              <a:rPr lang="en-US" sz="8900">
                <a:solidFill>
                  <a:srgbClr val="01EFE4"/>
                </a:solidFill>
                <a:latin typeface="Codec Pro Bold"/>
              </a:rPr>
              <a:t>FORWARDS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5596164" y="4251325"/>
            <a:ext cx="16025775" cy="16025775"/>
          </a:xfrm>
          <a:custGeom>
            <a:avLst/>
            <a:gdLst/>
            <a:ahLst/>
            <a:cxnLst/>
            <a:rect l="l" t="t" r="r" b="b"/>
            <a:pathLst>
              <a:path w="16025775" h="16025775">
                <a:moveTo>
                  <a:pt x="0" y="0"/>
                </a:moveTo>
                <a:lnTo>
                  <a:pt x="16025775" y="0"/>
                </a:lnTo>
                <a:lnTo>
                  <a:pt x="16025775" y="16025775"/>
                </a:lnTo>
                <a:lnTo>
                  <a:pt x="0" y="16025775"/>
                </a:lnTo>
                <a:lnTo>
                  <a:pt x="0" y="0"/>
                </a:lnTo>
                <a:close/>
              </a:path>
            </a:pathLst>
          </a:custGeom>
          <a:blipFill>
            <a:blip r:embed="rId2">
              <a:alphaModFix amt="5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37114" y="-6042765"/>
            <a:ext cx="16025775" cy="16025775"/>
          </a:xfrm>
          <a:custGeom>
            <a:avLst/>
            <a:gdLst/>
            <a:ahLst/>
            <a:cxnLst/>
            <a:rect l="l" t="t" r="r" b="b"/>
            <a:pathLst>
              <a:path w="16025775" h="16025775">
                <a:moveTo>
                  <a:pt x="0" y="0"/>
                </a:moveTo>
                <a:lnTo>
                  <a:pt x="16025774" y="0"/>
                </a:lnTo>
                <a:lnTo>
                  <a:pt x="16025774" y="16025775"/>
                </a:lnTo>
                <a:lnTo>
                  <a:pt x="0" y="1602577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752139" y="4251325"/>
            <a:ext cx="5887373" cy="0"/>
          </a:xfrm>
          <a:prstGeom prst="line">
            <a:avLst/>
          </a:prstGeom>
          <a:ln w="19050" cap="rnd">
            <a:solidFill>
              <a:srgbClr val="2667FF"/>
            </a:solidFill>
            <a:prstDash val="solid"/>
            <a:headEnd type="none" w="sm" len="sm"/>
            <a:tailEnd type="none" w="sm" len="sm"/>
          </a:ln>
        </p:spPr>
        <p:txBody>
          <a:bodyPr/>
          <a:lstStyle/>
          <a:p>
            <a:endParaRPr lang="en-US"/>
          </a:p>
        </p:txBody>
      </p:sp>
      <p:sp>
        <p:nvSpPr>
          <p:cNvPr id="5" name="AutoShape 5"/>
          <p:cNvSpPr/>
          <p:nvPr/>
        </p:nvSpPr>
        <p:spPr>
          <a:xfrm flipV="1">
            <a:off x="10429611" y="4251325"/>
            <a:ext cx="6249092" cy="9525"/>
          </a:xfrm>
          <a:prstGeom prst="line">
            <a:avLst/>
          </a:prstGeom>
          <a:ln w="19050" cap="rnd">
            <a:solidFill>
              <a:srgbClr val="2667FF"/>
            </a:solidFill>
            <a:prstDash val="solid"/>
            <a:headEnd type="none" w="sm" len="sm"/>
            <a:tailEnd type="none" w="sm" len="sm"/>
          </a:ln>
        </p:spPr>
        <p:txBody>
          <a:bodyPr/>
          <a:lstStyle/>
          <a:p>
            <a:endParaRPr lang="en-US"/>
          </a:p>
        </p:txBody>
      </p:sp>
      <p:sp>
        <p:nvSpPr>
          <p:cNvPr id="6" name="TextBox 6"/>
          <p:cNvSpPr txBox="1"/>
          <p:nvPr/>
        </p:nvSpPr>
        <p:spPr>
          <a:xfrm>
            <a:off x="1752139" y="1522155"/>
            <a:ext cx="5887373" cy="1733550"/>
          </a:xfrm>
          <a:prstGeom prst="rect">
            <a:avLst/>
          </a:prstGeom>
        </p:spPr>
        <p:txBody>
          <a:bodyPr lIns="0" tIns="0" rIns="0" bIns="0" rtlCol="0" anchor="t">
            <a:spAutoFit/>
          </a:bodyPr>
          <a:lstStyle/>
          <a:p>
            <a:pPr>
              <a:lnSpc>
                <a:spcPts val="6869"/>
              </a:lnSpc>
            </a:pPr>
            <a:r>
              <a:rPr lang="en-US" sz="5724">
                <a:solidFill>
                  <a:srgbClr val="FFFFFF"/>
                </a:solidFill>
                <a:latin typeface="Poppins Medium Bold"/>
              </a:rPr>
              <a:t>Dynamic</a:t>
            </a:r>
          </a:p>
          <a:p>
            <a:pPr>
              <a:lnSpc>
                <a:spcPts val="6870"/>
              </a:lnSpc>
            </a:pPr>
            <a:r>
              <a:rPr lang="en-US" sz="5725">
                <a:solidFill>
                  <a:srgbClr val="FFFFFF"/>
                </a:solidFill>
                <a:latin typeface="Poppins Medium Bold"/>
              </a:rPr>
              <a:t>Hedging</a:t>
            </a:r>
          </a:p>
        </p:txBody>
      </p:sp>
      <p:sp>
        <p:nvSpPr>
          <p:cNvPr id="7" name="TextBox 7"/>
          <p:cNvSpPr txBox="1"/>
          <p:nvPr/>
        </p:nvSpPr>
        <p:spPr>
          <a:xfrm>
            <a:off x="1752139" y="4837370"/>
            <a:ext cx="5887373" cy="4177665"/>
          </a:xfrm>
          <a:prstGeom prst="rect">
            <a:avLst/>
          </a:prstGeom>
        </p:spPr>
        <p:txBody>
          <a:bodyPr lIns="0" tIns="0" rIns="0" bIns="0" rtlCol="0" anchor="t">
            <a:spAutoFit/>
          </a:bodyPr>
          <a:lstStyle/>
          <a:p>
            <a:pPr>
              <a:lnSpc>
                <a:spcPts val="3359"/>
              </a:lnSpc>
            </a:pPr>
            <a:r>
              <a:rPr lang="en-US" sz="2399">
                <a:solidFill>
                  <a:srgbClr val="FFFFFF"/>
                </a:solidFill>
                <a:latin typeface="Poppins Light"/>
              </a:rPr>
              <a:t>La couverture dynamique implique l'ajustement régulier et actif des positions de couverture en fonction des fluctuations défavorables des taux de change à l’aide de plusieurs instruments financiers notamment les contrats à terme (Forwards), les options, les swaps...</a:t>
            </a:r>
          </a:p>
          <a:p>
            <a:pPr>
              <a:lnSpc>
                <a:spcPts val="3359"/>
              </a:lnSpc>
            </a:pPr>
            <a:endParaRPr lang="en-US" sz="2399">
              <a:solidFill>
                <a:srgbClr val="FFFFFF"/>
              </a:solidFill>
              <a:latin typeface="Poppins Light"/>
            </a:endParaRPr>
          </a:p>
          <a:p>
            <a:pPr>
              <a:lnSpc>
                <a:spcPts val="3359"/>
              </a:lnSpc>
            </a:pPr>
            <a:endParaRPr lang="en-US" sz="2399">
              <a:solidFill>
                <a:srgbClr val="FFFFFF"/>
              </a:solidFill>
              <a:latin typeface="Poppins Light"/>
            </a:endParaRPr>
          </a:p>
        </p:txBody>
      </p:sp>
      <p:sp>
        <p:nvSpPr>
          <p:cNvPr id="8" name="TextBox 8"/>
          <p:cNvSpPr txBox="1"/>
          <p:nvPr/>
        </p:nvSpPr>
        <p:spPr>
          <a:xfrm>
            <a:off x="10648489" y="1522155"/>
            <a:ext cx="5887373" cy="1733550"/>
          </a:xfrm>
          <a:prstGeom prst="rect">
            <a:avLst/>
          </a:prstGeom>
        </p:spPr>
        <p:txBody>
          <a:bodyPr lIns="0" tIns="0" rIns="0" bIns="0" rtlCol="0" anchor="t">
            <a:spAutoFit/>
          </a:bodyPr>
          <a:lstStyle/>
          <a:p>
            <a:pPr>
              <a:lnSpc>
                <a:spcPts val="6869"/>
              </a:lnSpc>
            </a:pPr>
            <a:r>
              <a:rPr lang="en-US" sz="5724">
                <a:solidFill>
                  <a:srgbClr val="FFFFFF"/>
                </a:solidFill>
                <a:latin typeface="Poppins Medium Bold"/>
              </a:rPr>
              <a:t>Passive </a:t>
            </a:r>
          </a:p>
          <a:p>
            <a:pPr>
              <a:lnSpc>
                <a:spcPts val="6870"/>
              </a:lnSpc>
            </a:pPr>
            <a:r>
              <a:rPr lang="en-US" sz="5725">
                <a:solidFill>
                  <a:srgbClr val="FFFFFF"/>
                </a:solidFill>
                <a:latin typeface="Poppins Medium Bold"/>
              </a:rPr>
              <a:t>Hedging</a:t>
            </a:r>
          </a:p>
        </p:txBody>
      </p:sp>
      <p:sp>
        <p:nvSpPr>
          <p:cNvPr id="9" name="TextBox 9"/>
          <p:cNvSpPr txBox="1"/>
          <p:nvPr/>
        </p:nvSpPr>
        <p:spPr>
          <a:xfrm>
            <a:off x="10429611" y="4827845"/>
            <a:ext cx="6249092" cy="3937000"/>
          </a:xfrm>
          <a:prstGeom prst="rect">
            <a:avLst/>
          </a:prstGeom>
        </p:spPr>
        <p:txBody>
          <a:bodyPr lIns="0" tIns="0" rIns="0" bIns="0" rtlCol="0" anchor="t">
            <a:spAutoFit/>
          </a:bodyPr>
          <a:lstStyle/>
          <a:p>
            <a:pPr>
              <a:lnSpc>
                <a:spcPts val="3500"/>
              </a:lnSpc>
            </a:pPr>
            <a:r>
              <a:rPr lang="en-US" sz="2500">
                <a:solidFill>
                  <a:srgbClr val="FFFFFF"/>
                </a:solidFill>
                <a:latin typeface="Poppins Light"/>
              </a:rPr>
              <a:t>Une couverture passive vise à maintenir des positions de couverture constantes sur une période prolongée, offrant ainsi une certaine stabilité, mais pouvant potentiellement exposer l'entreprise à des pertes si les taux de change évoluent de manière défavorable sans ajustement adéquat des positions de couverture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9786" y="5784168"/>
            <a:ext cx="12308428" cy="4131703"/>
          </a:xfrm>
          <a:custGeom>
            <a:avLst/>
            <a:gdLst/>
            <a:ahLst/>
            <a:cxnLst/>
            <a:rect l="l" t="t" r="r" b="b"/>
            <a:pathLst>
              <a:path w="12308428" h="4131703">
                <a:moveTo>
                  <a:pt x="0" y="0"/>
                </a:moveTo>
                <a:lnTo>
                  <a:pt x="12308428" y="0"/>
                </a:lnTo>
                <a:lnTo>
                  <a:pt x="12308428" y="4131702"/>
                </a:lnTo>
                <a:lnTo>
                  <a:pt x="0" y="4131702"/>
                </a:lnTo>
                <a:lnTo>
                  <a:pt x="0" y="0"/>
                </a:lnTo>
                <a:close/>
              </a:path>
            </a:pathLst>
          </a:custGeom>
          <a:blipFill>
            <a:blip r:embed="rId2"/>
            <a:stretch>
              <a:fillRect/>
            </a:stretch>
          </a:blipFill>
        </p:spPr>
        <p:txBody>
          <a:bodyPr/>
          <a:lstStyle/>
          <a:p>
            <a:endParaRPr lang="en-US"/>
          </a:p>
        </p:txBody>
      </p:sp>
      <p:sp>
        <p:nvSpPr>
          <p:cNvPr id="3" name="Freeform 3"/>
          <p:cNvSpPr/>
          <p:nvPr/>
        </p:nvSpPr>
        <p:spPr>
          <a:xfrm rot="-1066964">
            <a:off x="12097506" y="8278385"/>
            <a:ext cx="8212044" cy="4091091"/>
          </a:xfrm>
          <a:custGeom>
            <a:avLst/>
            <a:gdLst/>
            <a:ahLst/>
            <a:cxnLst/>
            <a:rect l="l" t="t" r="r" b="b"/>
            <a:pathLst>
              <a:path w="8212044" h="4091091">
                <a:moveTo>
                  <a:pt x="0" y="0"/>
                </a:moveTo>
                <a:lnTo>
                  <a:pt x="8212044" y="0"/>
                </a:lnTo>
                <a:lnTo>
                  <a:pt x="8212044" y="4091091"/>
                </a:lnTo>
                <a:lnTo>
                  <a:pt x="0" y="4091091"/>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46034"/>
            <a:ext cx="10085360" cy="1190625"/>
          </a:xfrm>
          <a:prstGeom prst="rect">
            <a:avLst/>
          </a:prstGeom>
        </p:spPr>
        <p:txBody>
          <a:bodyPr lIns="0" tIns="0" rIns="0" bIns="0" rtlCol="0" anchor="t">
            <a:spAutoFit/>
          </a:bodyPr>
          <a:lstStyle/>
          <a:p>
            <a:pPr>
              <a:lnSpc>
                <a:spcPts val="8250"/>
              </a:lnSpc>
            </a:pPr>
            <a:r>
              <a:rPr lang="en-US" sz="7500">
                <a:solidFill>
                  <a:srgbClr val="2667FF"/>
                </a:solidFill>
                <a:latin typeface="Codec Pro Bold"/>
              </a:rPr>
              <a:t>Analyse de Données</a:t>
            </a:r>
          </a:p>
        </p:txBody>
      </p:sp>
      <p:sp>
        <p:nvSpPr>
          <p:cNvPr id="5" name="TextBox 5"/>
          <p:cNvSpPr txBox="1"/>
          <p:nvPr/>
        </p:nvSpPr>
        <p:spPr>
          <a:xfrm>
            <a:off x="1131526" y="2976448"/>
            <a:ext cx="16024947" cy="2167052"/>
          </a:xfrm>
          <a:prstGeom prst="rect">
            <a:avLst/>
          </a:prstGeom>
        </p:spPr>
        <p:txBody>
          <a:bodyPr lIns="0" tIns="0" rIns="0" bIns="0" rtlCol="0" anchor="t">
            <a:spAutoFit/>
          </a:bodyPr>
          <a:lstStyle/>
          <a:p>
            <a:pPr>
              <a:lnSpc>
                <a:spcPts val="4212"/>
              </a:lnSpc>
            </a:pPr>
            <a:r>
              <a:rPr lang="en-US" sz="3009">
                <a:solidFill>
                  <a:srgbClr val="1B131B"/>
                </a:solidFill>
                <a:latin typeface="Codec Pro"/>
              </a:rPr>
              <a:t>Comparé aux besoins en euros, les dépenses de l'entreprise en dollars américains ont connu d'importantes fluctuations au cours des trois dernières années. Dans les cas les plus extrêmes, les dépenses en USD ont oscillé de façon remarquable, passant de </a:t>
            </a:r>
          </a:p>
          <a:p>
            <a:pPr algn="l">
              <a:lnSpc>
                <a:spcPts val="4212"/>
              </a:lnSpc>
            </a:pPr>
            <a:r>
              <a:rPr lang="en-US" sz="3009">
                <a:solidFill>
                  <a:srgbClr val="1B131B"/>
                </a:solidFill>
                <a:latin typeface="Codec Pro"/>
              </a:rPr>
              <a:t>500 000 à 3 millions de dollars en un trimestre.</a:t>
            </a:r>
          </a:p>
        </p:txBody>
      </p:sp>
      <p:sp>
        <p:nvSpPr>
          <p:cNvPr id="6" name="TextBox 6"/>
          <p:cNvSpPr txBox="1"/>
          <p:nvPr/>
        </p:nvSpPr>
        <p:spPr>
          <a:xfrm>
            <a:off x="15961748" y="9595830"/>
            <a:ext cx="1852947"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a:rPr>
              <a:t>Back to Agenda</a:t>
            </a:r>
          </a:p>
        </p:txBody>
      </p:sp>
      <p:sp>
        <p:nvSpPr>
          <p:cNvPr id="7" name="TextBox 7"/>
          <p:cNvSpPr txBox="1"/>
          <p:nvPr/>
        </p:nvSpPr>
        <p:spPr>
          <a:xfrm>
            <a:off x="1028700" y="503034"/>
            <a:ext cx="15431133" cy="1190625"/>
          </a:xfrm>
          <a:prstGeom prst="rect">
            <a:avLst/>
          </a:prstGeom>
        </p:spPr>
        <p:txBody>
          <a:bodyPr lIns="0" tIns="0" rIns="0" bIns="0" rtlCol="0" anchor="t">
            <a:spAutoFit/>
          </a:bodyPr>
          <a:lstStyle/>
          <a:p>
            <a:pPr>
              <a:lnSpc>
                <a:spcPts val="8250"/>
              </a:lnSpc>
            </a:pPr>
            <a:r>
              <a:rPr lang="en-US" sz="7500">
                <a:solidFill>
                  <a:srgbClr val="000000"/>
                </a:solidFill>
                <a:latin typeface="Codec Pro Bold"/>
              </a:rPr>
              <a:t>Prévisions des Besoins en USD</a:t>
            </a:r>
          </a:p>
        </p:txBody>
      </p:sp>
      <p:sp>
        <p:nvSpPr>
          <p:cNvPr id="8" name="TextBox 8"/>
          <p:cNvSpPr txBox="1"/>
          <p:nvPr/>
        </p:nvSpPr>
        <p:spPr>
          <a:xfrm>
            <a:off x="8854557" y="5602552"/>
            <a:ext cx="578886" cy="344182"/>
          </a:xfrm>
          <a:prstGeom prst="rect">
            <a:avLst/>
          </a:prstGeom>
        </p:spPr>
        <p:txBody>
          <a:bodyPr lIns="0" tIns="0" rIns="0" bIns="0" rtlCol="0" anchor="t">
            <a:spAutoFit/>
          </a:bodyPr>
          <a:lstStyle/>
          <a:p>
            <a:pPr>
              <a:lnSpc>
                <a:spcPts val="2346"/>
              </a:lnSpc>
            </a:pPr>
            <a:r>
              <a:rPr lang="en-US" sz="2133">
                <a:solidFill>
                  <a:srgbClr val="000000"/>
                </a:solidFill>
                <a:latin typeface="Codec Pro Bold"/>
              </a:rPr>
              <a:t>USD</a:t>
            </a:r>
          </a:p>
        </p:txBody>
      </p:sp>
      <p:sp>
        <p:nvSpPr>
          <p:cNvPr id="9" name="Freeform 9"/>
          <p:cNvSpPr/>
          <p:nvPr/>
        </p:nvSpPr>
        <p:spPr>
          <a:xfrm rot="-2459041">
            <a:off x="-3680461" y="-1847794"/>
            <a:ext cx="8361026" cy="4165311"/>
          </a:xfrm>
          <a:custGeom>
            <a:avLst/>
            <a:gdLst/>
            <a:ahLst/>
            <a:cxnLst/>
            <a:rect l="l" t="t" r="r" b="b"/>
            <a:pathLst>
              <a:path w="8361026" h="4165311">
                <a:moveTo>
                  <a:pt x="0" y="0"/>
                </a:moveTo>
                <a:lnTo>
                  <a:pt x="8361026" y="0"/>
                </a:lnTo>
                <a:lnTo>
                  <a:pt x="8361026" y="4165312"/>
                </a:lnTo>
                <a:lnTo>
                  <a:pt x="0" y="4165312"/>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36308" y="2914200"/>
            <a:ext cx="11300242" cy="6400381"/>
          </a:xfrm>
          <a:custGeom>
            <a:avLst/>
            <a:gdLst/>
            <a:ahLst/>
            <a:cxnLst/>
            <a:rect l="l" t="t" r="r" b="b"/>
            <a:pathLst>
              <a:path w="11300242" h="6400381">
                <a:moveTo>
                  <a:pt x="0" y="0"/>
                </a:moveTo>
                <a:lnTo>
                  <a:pt x="11300242" y="0"/>
                </a:lnTo>
                <a:lnTo>
                  <a:pt x="11300242" y="6400381"/>
                </a:lnTo>
                <a:lnTo>
                  <a:pt x="0" y="6400381"/>
                </a:lnTo>
                <a:lnTo>
                  <a:pt x="0" y="0"/>
                </a:lnTo>
                <a:close/>
              </a:path>
            </a:pathLst>
          </a:custGeom>
          <a:blipFill>
            <a:blip r:embed="rId4"/>
            <a:stretch>
              <a:fillRect l="-1312" t="-5266" r="-2140" b="-11327"/>
            </a:stretch>
          </a:blipFill>
        </p:spPr>
        <p:txBody>
          <a:bodyPr/>
          <a:lstStyle/>
          <a:p>
            <a:endParaRPr lang="en-US"/>
          </a:p>
        </p:txBody>
      </p:sp>
      <p:sp>
        <p:nvSpPr>
          <p:cNvPr id="4" name="TextBox 4"/>
          <p:cNvSpPr txBox="1"/>
          <p:nvPr/>
        </p:nvSpPr>
        <p:spPr>
          <a:xfrm>
            <a:off x="758051" y="716691"/>
            <a:ext cx="16716599" cy="2330449"/>
          </a:xfrm>
          <a:prstGeom prst="rect">
            <a:avLst/>
          </a:prstGeom>
        </p:spPr>
        <p:txBody>
          <a:bodyPr lIns="0" tIns="0" rIns="0" bIns="0" rtlCol="0" anchor="t">
            <a:spAutoFit/>
          </a:bodyPr>
          <a:lstStyle/>
          <a:p>
            <a:pPr>
              <a:lnSpc>
                <a:spcPts val="8499"/>
              </a:lnSpc>
            </a:pPr>
            <a:r>
              <a:rPr lang="en-US" sz="8499">
                <a:solidFill>
                  <a:srgbClr val="FFFFFF"/>
                </a:solidFill>
                <a:latin typeface="Codec Pro Bold"/>
              </a:rPr>
              <a:t>PRÉVISIONS DES IMPORTATION DE </a:t>
            </a:r>
            <a:r>
              <a:rPr lang="en-US" sz="8499">
                <a:solidFill>
                  <a:srgbClr val="01EFE4"/>
                </a:solidFill>
                <a:latin typeface="Codec Pro Bold"/>
              </a:rPr>
              <a:t>PLOMB</a:t>
            </a:r>
          </a:p>
        </p:txBody>
      </p:sp>
      <p:sp>
        <p:nvSpPr>
          <p:cNvPr id="5" name="TextBox 5"/>
          <p:cNvSpPr txBox="1"/>
          <p:nvPr/>
        </p:nvSpPr>
        <p:spPr>
          <a:xfrm>
            <a:off x="758051" y="3171296"/>
            <a:ext cx="10581382" cy="3171364"/>
          </a:xfrm>
          <a:prstGeom prst="rect">
            <a:avLst/>
          </a:prstGeom>
        </p:spPr>
        <p:txBody>
          <a:bodyPr lIns="0" tIns="0" rIns="0" bIns="0" rtlCol="0" anchor="t">
            <a:spAutoFit/>
          </a:bodyPr>
          <a:lstStyle/>
          <a:p>
            <a:pPr>
              <a:lnSpc>
                <a:spcPts val="4188"/>
              </a:lnSpc>
            </a:pPr>
            <a:r>
              <a:rPr lang="en-US" sz="2992">
                <a:solidFill>
                  <a:srgbClr val="FFFFFF"/>
                </a:solidFill>
                <a:latin typeface="Codec Pro"/>
              </a:rPr>
              <a:t>Étant donné que notre volume d'exportations en euros est prévu augmenter l'année prochaine, couvrant ainsi la plupart des autres dépenses, il est raisonnable de présumer que la base de notre stratégie de couverture de l’USD pour l'année à venir reposera principalement </a:t>
            </a:r>
          </a:p>
          <a:p>
            <a:pPr marL="0" lvl="0" indent="0">
              <a:lnSpc>
                <a:spcPts val="4188"/>
              </a:lnSpc>
              <a:spcBef>
                <a:spcPct val="0"/>
              </a:spcBef>
            </a:pPr>
            <a:r>
              <a:rPr lang="en-US" sz="2992">
                <a:solidFill>
                  <a:srgbClr val="FFFFFF"/>
                </a:solidFill>
                <a:latin typeface="Codec Pro"/>
              </a:rPr>
              <a:t>sur nos importations de plomb.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468913" y="-3041478"/>
            <a:ext cx="19580773" cy="10003995"/>
          </a:xfrm>
          <a:custGeom>
            <a:avLst/>
            <a:gdLst/>
            <a:ahLst/>
            <a:cxnLst/>
            <a:rect l="l" t="t" r="r" b="b"/>
            <a:pathLst>
              <a:path w="19580773" h="10003995">
                <a:moveTo>
                  <a:pt x="19580774" y="0"/>
                </a:moveTo>
                <a:lnTo>
                  <a:pt x="0" y="0"/>
                </a:lnTo>
                <a:lnTo>
                  <a:pt x="0" y="10003995"/>
                </a:lnTo>
                <a:lnTo>
                  <a:pt x="19580774" y="10003995"/>
                </a:lnTo>
                <a:lnTo>
                  <a:pt x="19580774"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33366" y="571456"/>
            <a:ext cx="8759620" cy="1298575"/>
          </a:xfrm>
          <a:prstGeom prst="rect">
            <a:avLst/>
          </a:prstGeom>
        </p:spPr>
        <p:txBody>
          <a:bodyPr lIns="0" tIns="0" rIns="0" bIns="0" rtlCol="0" anchor="t">
            <a:spAutoFit/>
          </a:bodyPr>
          <a:lstStyle/>
          <a:p>
            <a:pPr algn="just">
              <a:lnSpc>
                <a:spcPts val="9799"/>
              </a:lnSpc>
            </a:pPr>
            <a:r>
              <a:rPr lang="en-US" sz="6999">
                <a:solidFill>
                  <a:srgbClr val="FFFFFF"/>
                </a:solidFill>
                <a:latin typeface="Codec Pro Bold"/>
              </a:rPr>
              <a:t>STRATÉGIE CHOISIE </a:t>
            </a:r>
          </a:p>
        </p:txBody>
      </p:sp>
      <p:sp>
        <p:nvSpPr>
          <p:cNvPr id="4" name="TextBox 4"/>
          <p:cNvSpPr txBox="1"/>
          <p:nvPr/>
        </p:nvSpPr>
        <p:spPr>
          <a:xfrm>
            <a:off x="912425" y="3019696"/>
            <a:ext cx="16501249" cy="6314143"/>
          </a:xfrm>
          <a:prstGeom prst="rect">
            <a:avLst/>
          </a:prstGeom>
        </p:spPr>
        <p:txBody>
          <a:bodyPr lIns="0" tIns="0" rIns="0" bIns="0" rtlCol="0" anchor="t">
            <a:spAutoFit/>
          </a:bodyPr>
          <a:lstStyle/>
          <a:p>
            <a:pPr>
              <a:lnSpc>
                <a:spcPts val="4178"/>
              </a:lnSpc>
            </a:pPr>
            <a:r>
              <a:rPr lang="en-US" sz="2984">
                <a:solidFill>
                  <a:srgbClr val="FFFFFF"/>
                </a:solidFill>
                <a:latin typeface="Codec Pro"/>
              </a:rPr>
              <a:t>La nature dynamique de l'industrie manufacturière, les projections de l'entreprise concernant ses importations en dollars américains, et les fortes fluctuations observées dans ses importations au cours des trois dernières années ont motivé l'adoption d'une stratégie de couverture dynamique, reposant sur l'utilisation des contrats à terme. Dans le cadre de cette stratégie, les besoins mensuels seront répartis entre deux types de contrats à terme : un contrat de 3 mois et un contrat de 2 mois. Ces contrats seront conclus respectivement 3 et 2 mois avant le début de chaque mois au cours duquel des importations sont prévues.</a:t>
            </a:r>
          </a:p>
          <a:p>
            <a:pPr>
              <a:lnSpc>
                <a:spcPts val="4178"/>
              </a:lnSpc>
            </a:pPr>
            <a:endParaRPr lang="en-US" sz="2984">
              <a:solidFill>
                <a:srgbClr val="FFFFFF"/>
              </a:solidFill>
              <a:latin typeface="Codec Pro"/>
            </a:endParaRPr>
          </a:p>
          <a:p>
            <a:pPr marL="0" lvl="0" indent="0">
              <a:lnSpc>
                <a:spcPts val="4178"/>
              </a:lnSpc>
              <a:spcBef>
                <a:spcPct val="0"/>
              </a:spcBef>
            </a:pPr>
            <a:r>
              <a:rPr lang="en-US" sz="2984">
                <a:solidFill>
                  <a:srgbClr val="FFFFFF"/>
                </a:solidFill>
                <a:latin typeface="Codec Pro"/>
              </a:rPr>
              <a:t>Pour maximiser les avantages de cette stratégie, les </a:t>
            </a:r>
            <a:r>
              <a:rPr lang="en-US" sz="2984">
                <a:solidFill>
                  <a:srgbClr val="01EFE4"/>
                </a:solidFill>
                <a:latin typeface="Codec Pro"/>
              </a:rPr>
              <a:t>montants </a:t>
            </a:r>
            <a:r>
              <a:rPr lang="en-US" sz="2984">
                <a:solidFill>
                  <a:srgbClr val="FFFFFF"/>
                </a:solidFill>
                <a:latin typeface="Codec Pro"/>
              </a:rPr>
              <a:t>et </a:t>
            </a:r>
            <a:r>
              <a:rPr lang="en-US" sz="2984">
                <a:solidFill>
                  <a:srgbClr val="FEFEFE"/>
                </a:solidFill>
                <a:latin typeface="Codec Pro"/>
              </a:rPr>
              <a:t>les </a:t>
            </a:r>
            <a:r>
              <a:rPr lang="en-US" sz="2984">
                <a:solidFill>
                  <a:srgbClr val="01EFE4"/>
                </a:solidFill>
                <a:latin typeface="Codec Pro"/>
              </a:rPr>
              <a:t>ratios de couverture</a:t>
            </a:r>
            <a:r>
              <a:rPr lang="en-US" sz="2984">
                <a:solidFill>
                  <a:srgbClr val="FFFFFF"/>
                </a:solidFill>
                <a:latin typeface="Codec Pro"/>
              </a:rPr>
              <a:t> seront flexibles, déterminés en fonction de la vigueur du dollar à chaque période et des avoirs de l'entreprise en devises étrangères.</a:t>
            </a:r>
          </a:p>
        </p:txBody>
      </p:sp>
      <p:sp>
        <p:nvSpPr>
          <p:cNvPr id="5" name="TextBox 5"/>
          <p:cNvSpPr txBox="1"/>
          <p:nvPr/>
        </p:nvSpPr>
        <p:spPr>
          <a:xfrm>
            <a:off x="7256249" y="1363619"/>
            <a:ext cx="9965135" cy="1298575"/>
          </a:xfrm>
          <a:prstGeom prst="rect">
            <a:avLst/>
          </a:prstGeom>
        </p:spPr>
        <p:txBody>
          <a:bodyPr lIns="0" tIns="0" rIns="0" bIns="0" rtlCol="0" anchor="t">
            <a:spAutoFit/>
          </a:bodyPr>
          <a:lstStyle/>
          <a:p>
            <a:pPr algn="just">
              <a:lnSpc>
                <a:spcPts val="9799"/>
              </a:lnSpc>
            </a:pPr>
            <a:r>
              <a:rPr lang="en-US" sz="6999">
                <a:solidFill>
                  <a:srgbClr val="01EFE4"/>
                </a:solidFill>
                <a:latin typeface="Codec Pro Bold"/>
              </a:rPr>
              <a:t>DYNAMIC HEDGING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1190</Words>
  <Application>Microsoft Office PowerPoint</Application>
  <PresentationFormat>Custom</PresentationFormat>
  <Paragraphs>136</Paragraphs>
  <Slides>14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Poppins Medium Bold</vt:lpstr>
      <vt:lpstr>Codec Pro Bold</vt:lpstr>
      <vt:lpstr>DM Sans Bold</vt:lpstr>
      <vt:lpstr>DM Sans Bold Italics</vt:lpstr>
      <vt:lpstr>Arial</vt:lpstr>
      <vt:lpstr>Codec Pro</vt:lpstr>
      <vt:lpstr>Now</vt:lpstr>
      <vt:lpstr>Now Bold</vt:lpstr>
      <vt:lpstr>Calibri</vt:lpstr>
      <vt:lpstr>Poppins Light</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ASSAD</dc:title>
  <cp:lastModifiedBy>aliouimouwaffak</cp:lastModifiedBy>
  <cp:revision>2</cp:revision>
  <dcterms:created xsi:type="dcterms:W3CDTF">2006-08-16T00:00:00Z</dcterms:created>
  <dcterms:modified xsi:type="dcterms:W3CDTF">2024-03-04T21:26:59Z</dcterms:modified>
  <dc:identifier>DAF30RKM9ak</dc:identifier>
</cp:coreProperties>
</file>